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8"/>
  </p:notesMasterIdLst>
  <p:sldIdLst>
    <p:sldId id="264" r:id="rId2"/>
    <p:sldId id="271" r:id="rId3"/>
    <p:sldId id="272" r:id="rId4"/>
    <p:sldId id="273" r:id="rId5"/>
    <p:sldId id="274" r:id="rId6"/>
    <p:sldId id="275" r:id="rId7"/>
    <p:sldId id="278" r:id="rId8"/>
    <p:sldId id="279" r:id="rId9"/>
    <p:sldId id="280" r:id="rId10"/>
    <p:sldId id="281" r:id="rId11"/>
    <p:sldId id="282" r:id="rId12"/>
    <p:sldId id="283" r:id="rId13"/>
    <p:sldId id="284" r:id="rId14"/>
    <p:sldId id="285" r:id="rId15"/>
    <p:sldId id="286" r:id="rId16"/>
    <p:sldId id="287" r:id="rId17"/>
    <p:sldId id="288" r:id="rId18"/>
    <p:sldId id="290" r:id="rId19"/>
    <p:sldId id="291" r:id="rId20"/>
    <p:sldId id="292" r:id="rId21"/>
    <p:sldId id="293" r:id="rId22"/>
    <p:sldId id="289" r:id="rId23"/>
    <p:sldId id="294" r:id="rId24"/>
    <p:sldId id="295" r:id="rId25"/>
    <p:sldId id="296" r:id="rId26"/>
    <p:sldId id="267" r:id="rId27"/>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E96A0"/>
    <a:srgbClr val="ECEAD1"/>
    <a:srgbClr val="CFC493"/>
    <a:srgbClr val="006747"/>
    <a:srgbClr val="4660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73"/>
    <p:restoredTop sz="94674"/>
  </p:normalViewPr>
  <p:slideViewPr>
    <p:cSldViewPr snapToGrid="0" snapToObjects="1">
      <p:cViewPr varScale="1">
        <p:scale>
          <a:sx n="108" d="100"/>
          <a:sy n="108" d="100"/>
        </p:scale>
        <p:origin x="864"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783342-2E64-4ABE-BD40-53D73620BA40}" type="datetimeFigureOut">
              <a:rPr lang="zh-CN" altLang="en-US" smtClean="0"/>
              <a:t>2023/8/9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9170D3-1DF2-493D-844E-C3E436499B46}" type="slidenum">
              <a:rPr lang="zh-CN" altLang="en-US" smtClean="0"/>
              <a:t>‹#›</a:t>
            </a:fld>
            <a:endParaRPr lang="zh-CN" altLang="en-US"/>
          </a:p>
        </p:txBody>
      </p:sp>
    </p:spTree>
    <p:extLst>
      <p:ext uri="{BB962C8B-B14F-4D97-AF65-F5344CB8AC3E}">
        <p14:creationId xmlns:p14="http://schemas.microsoft.com/office/powerpoint/2010/main" val="1040439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9170D3-1DF2-493D-844E-C3E436499B46}" type="slidenum">
              <a:rPr lang="zh-CN" altLang="en-US" smtClean="0"/>
              <a:t>19</a:t>
            </a:fld>
            <a:endParaRPr lang="zh-CN" altLang="en-US"/>
          </a:p>
        </p:txBody>
      </p:sp>
    </p:spTree>
    <p:extLst>
      <p:ext uri="{BB962C8B-B14F-4D97-AF65-F5344CB8AC3E}">
        <p14:creationId xmlns:p14="http://schemas.microsoft.com/office/powerpoint/2010/main" val="22677713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62436F-7E1C-4543-917F-2DB7AF9C0AEB}"/>
              </a:ext>
            </a:extLst>
          </p:cNvPr>
          <p:cNvSpPr>
            <a:spLocks noGrp="1"/>
          </p:cNvSpPr>
          <p:nvPr>
            <p:ph type="title" hasCustomPrompt="1"/>
          </p:nvPr>
        </p:nvSpPr>
        <p:spPr>
          <a:xfrm>
            <a:off x="623888" y="470006"/>
            <a:ext cx="7886700" cy="1512038"/>
          </a:xfrm>
        </p:spPr>
        <p:txBody>
          <a:bodyPr anchor="b"/>
          <a:lstStyle>
            <a:lvl1pPr>
              <a:defRPr sz="4500">
                <a:solidFill>
                  <a:schemeClr val="bg1"/>
                </a:solidFill>
              </a:defRPr>
            </a:lvl1pPr>
          </a:lstStyle>
          <a:p>
            <a:r>
              <a:rPr lang="en-US" dirty="0"/>
              <a:t>Title Goes Here</a:t>
            </a:r>
          </a:p>
        </p:txBody>
      </p:sp>
      <p:sp>
        <p:nvSpPr>
          <p:cNvPr id="8" name="Text Placeholder 2">
            <a:extLst>
              <a:ext uri="{FF2B5EF4-FFF2-40B4-BE49-F238E27FC236}">
                <a16:creationId xmlns:a16="http://schemas.microsoft.com/office/drawing/2014/main" id="{8707FAF2-9310-E64A-BF65-F16E6CD04232}"/>
              </a:ext>
            </a:extLst>
          </p:cNvPr>
          <p:cNvSpPr>
            <a:spLocks noGrp="1"/>
          </p:cNvSpPr>
          <p:nvPr>
            <p:ph type="body" idx="1" hasCustomPrompt="1"/>
          </p:nvPr>
        </p:nvSpPr>
        <p:spPr>
          <a:xfrm>
            <a:off x="623888" y="2002285"/>
            <a:ext cx="7886700" cy="562570"/>
          </a:xfrm>
        </p:spPr>
        <p:txBody>
          <a:bodyPr>
            <a:normAutofit/>
          </a:bodyPr>
          <a:lstStyle>
            <a:lvl1pPr marL="0" indent="0">
              <a:buNone/>
              <a:defRPr sz="1600" b="1" spc="100" baseline="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SUBTITLE GOES HERE</a:t>
            </a:r>
          </a:p>
        </p:txBody>
      </p:sp>
      <p:sp>
        <p:nvSpPr>
          <p:cNvPr id="9" name="Text Placeholder 2">
            <a:extLst>
              <a:ext uri="{FF2B5EF4-FFF2-40B4-BE49-F238E27FC236}">
                <a16:creationId xmlns:a16="http://schemas.microsoft.com/office/drawing/2014/main" id="{8D488C8C-1B01-554E-ACC6-8C39DB14C6A2}"/>
              </a:ext>
            </a:extLst>
          </p:cNvPr>
          <p:cNvSpPr>
            <a:spLocks noGrp="1"/>
          </p:cNvSpPr>
          <p:nvPr>
            <p:ph type="body" idx="11" hasCustomPrompt="1"/>
          </p:nvPr>
        </p:nvSpPr>
        <p:spPr>
          <a:xfrm>
            <a:off x="623888" y="4409631"/>
            <a:ext cx="7886700" cy="297332"/>
          </a:xfrm>
        </p:spPr>
        <p:txBody>
          <a:bodyPr>
            <a:normAutofit/>
          </a:bodyPr>
          <a:lstStyle>
            <a:lvl1pPr marL="0" indent="0">
              <a:buNone/>
              <a:defRPr sz="1400" b="0">
                <a:solidFill>
                  <a:srgbClr val="ECEAD1"/>
                </a:solidFill>
                <a:effectLs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Presenter Name | Date</a:t>
            </a:r>
          </a:p>
        </p:txBody>
      </p:sp>
    </p:spTree>
    <p:extLst>
      <p:ext uri="{BB962C8B-B14F-4D97-AF65-F5344CB8AC3E}">
        <p14:creationId xmlns:p14="http://schemas.microsoft.com/office/powerpoint/2010/main" val="3196963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ection Header-Green">
    <p:bg>
      <p:bgPr>
        <a:solidFill>
          <a:srgbClr val="0067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011204"/>
            <a:ext cx="7886700" cy="994172"/>
          </a:xfrm>
        </p:spPr>
        <p:txBody>
          <a:bodyPr/>
          <a:lstStyle>
            <a:lvl1pPr algn="ctr">
              <a:defRPr>
                <a:solidFill>
                  <a:schemeClr val="bg1"/>
                </a:solidFill>
              </a:defRPr>
            </a:lvl1pPr>
          </a:lstStyle>
          <a:p>
            <a:r>
              <a:rPr lang="en-US" dirty="0"/>
              <a:t>Simple Break Section</a:t>
            </a:r>
          </a:p>
        </p:txBody>
      </p:sp>
    </p:spTree>
    <p:extLst>
      <p:ext uri="{BB962C8B-B14F-4D97-AF65-F5344CB8AC3E}">
        <p14:creationId xmlns:p14="http://schemas.microsoft.com/office/powerpoint/2010/main" val="1663764291"/>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Section Header-Gray">
    <p:bg>
      <p:bgPr>
        <a:solidFill>
          <a:srgbClr val="7E96A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011204"/>
            <a:ext cx="7886700" cy="994172"/>
          </a:xfrm>
        </p:spPr>
        <p:txBody>
          <a:bodyPr/>
          <a:lstStyle>
            <a:lvl1pPr algn="ctr">
              <a:defRPr>
                <a:solidFill>
                  <a:schemeClr val="bg1"/>
                </a:solidFill>
              </a:defRPr>
            </a:lvl1pPr>
          </a:lstStyle>
          <a:p>
            <a:r>
              <a:rPr lang="en-US" dirty="0"/>
              <a:t>Simple Break Section</a:t>
            </a:r>
          </a:p>
        </p:txBody>
      </p:sp>
    </p:spTree>
    <p:extLst>
      <p:ext uri="{BB962C8B-B14F-4D97-AF65-F5344CB8AC3E}">
        <p14:creationId xmlns:p14="http://schemas.microsoft.com/office/powerpoint/2010/main" val="2990483581"/>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Photo">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A3B7135-3D78-0E4B-9C26-9E7303734618}"/>
              </a:ext>
            </a:extLst>
          </p:cNvPr>
          <p:cNvSpPr/>
          <p:nvPr userDrawn="1"/>
        </p:nvSpPr>
        <p:spPr>
          <a:xfrm>
            <a:off x="182880" y="219456"/>
            <a:ext cx="8750808" cy="4754880"/>
          </a:xfrm>
          <a:prstGeom prst="rect">
            <a:avLst/>
          </a:prstGeom>
          <a:solidFill>
            <a:srgbClr val="7E96A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5" name="Title 1">
            <a:extLst>
              <a:ext uri="{FF2B5EF4-FFF2-40B4-BE49-F238E27FC236}">
                <a16:creationId xmlns:a16="http://schemas.microsoft.com/office/drawing/2014/main" id="{252DF257-01E2-CC4F-84E8-92951174BDE6}"/>
              </a:ext>
            </a:extLst>
          </p:cNvPr>
          <p:cNvSpPr>
            <a:spLocks noGrp="1"/>
          </p:cNvSpPr>
          <p:nvPr>
            <p:ph type="title" hasCustomPrompt="1"/>
          </p:nvPr>
        </p:nvSpPr>
        <p:spPr>
          <a:xfrm>
            <a:off x="628650" y="2011204"/>
            <a:ext cx="7886700" cy="994172"/>
          </a:xfrm>
        </p:spPr>
        <p:txBody>
          <a:bodyPr/>
          <a:lstStyle>
            <a:lvl1pPr algn="ctr">
              <a:defRPr>
                <a:solidFill>
                  <a:schemeClr val="bg1"/>
                </a:solidFill>
              </a:defRPr>
            </a:lvl1pPr>
          </a:lstStyle>
          <a:p>
            <a:r>
              <a:rPr lang="en-US" dirty="0"/>
              <a:t>Simple Break Section</a:t>
            </a:r>
          </a:p>
        </p:txBody>
      </p:sp>
    </p:spTree>
    <p:extLst>
      <p:ext uri="{BB962C8B-B14F-4D97-AF65-F5344CB8AC3E}">
        <p14:creationId xmlns:p14="http://schemas.microsoft.com/office/powerpoint/2010/main" val="15481566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Photo-2">
    <p:bg>
      <p:bgPr>
        <a:solidFill>
          <a:srgbClr val="0067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011203"/>
            <a:ext cx="3145064" cy="2734967"/>
          </a:xfrm>
        </p:spPr>
        <p:txBody>
          <a:bodyPr anchor="t"/>
          <a:lstStyle>
            <a:lvl1pPr algn="l">
              <a:defRPr>
                <a:solidFill>
                  <a:schemeClr val="bg1"/>
                </a:solidFill>
              </a:defRPr>
            </a:lvl1pPr>
          </a:lstStyle>
          <a:p>
            <a:r>
              <a:rPr lang="en-US" dirty="0"/>
              <a:t>Simple Break Section</a:t>
            </a:r>
          </a:p>
        </p:txBody>
      </p:sp>
      <p:sp>
        <p:nvSpPr>
          <p:cNvPr id="7" name="Picture Placeholder 2">
            <a:extLst>
              <a:ext uri="{FF2B5EF4-FFF2-40B4-BE49-F238E27FC236}">
                <a16:creationId xmlns:a16="http://schemas.microsoft.com/office/drawing/2014/main" id="{5D0E8F77-71F3-F946-9D23-CC819E7051D6}"/>
              </a:ext>
            </a:extLst>
          </p:cNvPr>
          <p:cNvSpPr>
            <a:spLocks noGrp="1" noChangeAspect="1"/>
          </p:cNvSpPr>
          <p:nvPr>
            <p:ph type="pic" idx="1"/>
          </p:nvPr>
        </p:nvSpPr>
        <p:spPr>
          <a:xfrm>
            <a:off x="4572000" y="0"/>
            <a:ext cx="4572000" cy="5143500"/>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Tree>
    <p:extLst>
      <p:ext uri="{BB962C8B-B14F-4D97-AF65-F5344CB8AC3E}">
        <p14:creationId xmlns:p14="http://schemas.microsoft.com/office/powerpoint/2010/main" val="83088370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8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85F8F3-4D20-5E43-8EB9-992296EA04A9}"/>
              </a:ext>
            </a:extLst>
          </p:cNvPr>
          <p:cNvSpPr/>
          <p:nvPr userDrawn="1"/>
        </p:nvSpPr>
        <p:spPr>
          <a:xfrm>
            <a:off x="0" y="-34017"/>
            <a:ext cx="3887391" cy="5204389"/>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29841" y="342900"/>
            <a:ext cx="2949178" cy="1200150"/>
          </a:xfrm>
        </p:spPr>
        <p:txBody>
          <a:bodyPr anchor="b"/>
          <a:lstStyle>
            <a:lvl1pPr>
              <a:defRPr sz="2400">
                <a:solidFill>
                  <a:schemeClr val="bg1"/>
                </a:solidFill>
              </a:defRPr>
            </a:lvl1pPr>
          </a:lstStyle>
          <a:p>
            <a:r>
              <a:rPr lang="en-US" dirty="0"/>
              <a:t>Header Goes Here</a:t>
            </a:r>
          </a:p>
        </p:txBody>
      </p:sp>
      <p:sp>
        <p:nvSpPr>
          <p:cNvPr id="3" name="Content Placeholder 2"/>
          <p:cNvSpPr>
            <a:spLocks noGrp="1"/>
          </p:cNvSpPr>
          <p:nvPr>
            <p:ph idx="1"/>
          </p:nvPr>
        </p:nvSpPr>
        <p:spPr>
          <a:xfrm>
            <a:off x="4144709" y="740569"/>
            <a:ext cx="4371831" cy="3655219"/>
          </a:xfrm>
        </p:spPr>
        <p:txBody>
          <a:bodyPr/>
          <a:lstStyle>
            <a:lvl1pPr>
              <a:defRPr sz="2400">
                <a:solidFill>
                  <a:srgbClr val="006747"/>
                </a:solidFill>
              </a:defRPr>
            </a:lvl1pPr>
            <a:lvl2pPr>
              <a:defRPr sz="2100">
                <a:solidFill>
                  <a:srgbClr val="006747"/>
                </a:solidFill>
              </a:defRPr>
            </a:lvl2pPr>
            <a:lvl3pPr>
              <a:defRPr sz="1800">
                <a:solidFill>
                  <a:srgbClr val="006747"/>
                </a:solidFill>
              </a:defRPr>
            </a:lvl3pPr>
            <a:lvl4pPr>
              <a:defRPr sz="1500">
                <a:solidFill>
                  <a:srgbClr val="006747"/>
                </a:solidFill>
              </a:defRPr>
            </a:lvl4pPr>
            <a:lvl5pPr>
              <a:defRPr sz="1500">
                <a:solidFill>
                  <a:srgbClr val="006747"/>
                </a:solidFill>
              </a:defRPr>
            </a:lvl5pPr>
            <a:lvl6pPr>
              <a:defRPr sz="1500"/>
            </a:lvl6pPr>
            <a:lvl7pPr>
              <a:defRPr sz="1500"/>
            </a:lvl7pPr>
            <a:lvl8pPr>
              <a:defRPr sz="1500"/>
            </a:lvl8pPr>
            <a:lvl9pPr>
              <a:defRPr sz="15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endParaRPr lang="en-US" dirty="0"/>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a:p>
        </p:txBody>
      </p:sp>
    </p:spTree>
    <p:extLst>
      <p:ext uri="{BB962C8B-B14F-4D97-AF65-F5344CB8AC3E}">
        <p14:creationId xmlns:p14="http://schemas.microsoft.com/office/powerpoint/2010/main" val="28962079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85F8F3-4D20-5E43-8EB9-992296EA04A9}"/>
              </a:ext>
            </a:extLst>
          </p:cNvPr>
          <p:cNvSpPr/>
          <p:nvPr userDrawn="1"/>
        </p:nvSpPr>
        <p:spPr>
          <a:xfrm>
            <a:off x="0" y="-34016"/>
            <a:ext cx="9144000" cy="2191590"/>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29840" y="342900"/>
            <a:ext cx="3099679" cy="1200150"/>
          </a:xfrm>
        </p:spPr>
        <p:txBody>
          <a:bodyPr anchor="b"/>
          <a:lstStyle>
            <a:lvl1pPr>
              <a:defRPr sz="2400">
                <a:solidFill>
                  <a:schemeClr val="bg1"/>
                </a:solidFill>
              </a:defRPr>
            </a:lvl1pPr>
          </a:lstStyle>
          <a:p>
            <a:r>
              <a:rPr lang="en-US" dirty="0"/>
              <a:t>Header Goes Here</a:t>
            </a:r>
          </a:p>
        </p:txBody>
      </p:sp>
      <p:sp>
        <p:nvSpPr>
          <p:cNvPr id="4" name="Text Placeholder 3"/>
          <p:cNvSpPr>
            <a:spLocks noGrp="1"/>
          </p:cNvSpPr>
          <p:nvPr>
            <p:ph type="body" sz="half" idx="2"/>
          </p:nvPr>
        </p:nvSpPr>
        <p:spPr>
          <a:xfrm>
            <a:off x="629841" y="2383604"/>
            <a:ext cx="4034626" cy="2208944"/>
          </a:xfrm>
        </p:spPr>
        <p:txBody>
          <a:bodyPr>
            <a:normAutofit/>
          </a:bodyPr>
          <a:lstStyle>
            <a:lvl1pPr marL="0" indent="0">
              <a:buNone/>
              <a:defRPr sz="1800">
                <a:solidFill>
                  <a:srgbClr val="466069"/>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endParaRPr lang="en-US" dirty="0"/>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a:p>
        </p:txBody>
      </p:sp>
      <p:sp>
        <p:nvSpPr>
          <p:cNvPr id="9" name="Picture Placeholder 5">
            <a:extLst>
              <a:ext uri="{FF2B5EF4-FFF2-40B4-BE49-F238E27FC236}">
                <a16:creationId xmlns:a16="http://schemas.microsoft.com/office/drawing/2014/main" id="{C83AE0ED-DAFE-6347-ACD6-B8BA2CC2DB67}"/>
              </a:ext>
            </a:extLst>
          </p:cNvPr>
          <p:cNvSpPr>
            <a:spLocks noGrp="1"/>
          </p:cNvSpPr>
          <p:nvPr>
            <p:ph type="pic" sz="quarter" idx="13"/>
          </p:nvPr>
        </p:nvSpPr>
        <p:spPr>
          <a:xfrm>
            <a:off x="5033963" y="-33338"/>
            <a:ext cx="3606800" cy="3732213"/>
          </a:xfrm>
        </p:spPr>
        <p:txBody>
          <a:bodyPr/>
          <a:lstStyle/>
          <a:p>
            <a:endParaRPr lang="en-US"/>
          </a:p>
        </p:txBody>
      </p:sp>
      <p:sp>
        <p:nvSpPr>
          <p:cNvPr id="10" name="Text Placeholder 3">
            <a:extLst>
              <a:ext uri="{FF2B5EF4-FFF2-40B4-BE49-F238E27FC236}">
                <a16:creationId xmlns:a16="http://schemas.microsoft.com/office/drawing/2014/main" id="{B51888F3-4D41-1847-B79F-091A153FEBA7}"/>
              </a:ext>
            </a:extLst>
          </p:cNvPr>
          <p:cNvSpPr>
            <a:spLocks noGrp="1"/>
          </p:cNvSpPr>
          <p:nvPr>
            <p:ph type="body" sz="half" idx="14"/>
          </p:nvPr>
        </p:nvSpPr>
        <p:spPr>
          <a:xfrm>
            <a:off x="5033963" y="3871644"/>
            <a:ext cx="3606800" cy="453776"/>
          </a:xfrm>
        </p:spPr>
        <p:txBody>
          <a:bodyPr/>
          <a:lstStyle>
            <a:lvl1pPr marL="0" indent="0" algn="ctr">
              <a:buNone/>
              <a:defRPr sz="1200">
                <a:solidFill>
                  <a:srgbClr val="466069"/>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endParaRPr lang="en-US" dirty="0"/>
          </a:p>
        </p:txBody>
      </p:sp>
    </p:spTree>
    <p:extLst>
      <p:ext uri="{BB962C8B-B14F-4D97-AF65-F5344CB8AC3E}">
        <p14:creationId xmlns:p14="http://schemas.microsoft.com/office/powerpoint/2010/main" val="10376025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9841" y="342900"/>
            <a:ext cx="2949178" cy="1200150"/>
          </a:xfrm>
        </p:spPr>
        <p:txBody>
          <a:bodyPr anchor="b"/>
          <a:lstStyle>
            <a:lvl1pPr>
              <a:defRPr sz="2400">
                <a:solidFill>
                  <a:srgbClr val="006747"/>
                </a:solidFill>
              </a:defRPr>
            </a:lvl1pPr>
          </a:lstStyle>
          <a:p>
            <a:r>
              <a:rPr lang="en-US" dirty="0"/>
              <a:t>Header Goes Here</a:t>
            </a:r>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solidFill>
                  <a:srgbClr val="466069"/>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endParaRPr lang="en-US" dirty="0"/>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a:p>
        </p:txBody>
      </p:sp>
      <p:sp>
        <p:nvSpPr>
          <p:cNvPr id="8" name="Rectangle 7">
            <a:extLst>
              <a:ext uri="{FF2B5EF4-FFF2-40B4-BE49-F238E27FC236}">
                <a16:creationId xmlns:a16="http://schemas.microsoft.com/office/drawing/2014/main" id="{89BF4C2C-1ED6-0F47-810A-EE823A1E98D4}"/>
              </a:ext>
            </a:extLst>
          </p:cNvPr>
          <p:cNvSpPr/>
          <p:nvPr userDrawn="1"/>
        </p:nvSpPr>
        <p:spPr>
          <a:xfrm>
            <a:off x="0" y="0"/>
            <a:ext cx="9144000" cy="139304"/>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85784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logo">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66172" y="740569"/>
            <a:ext cx="2949178" cy="802480"/>
          </a:xfrm>
        </p:spPr>
        <p:txBody>
          <a:bodyPr anchor="b"/>
          <a:lstStyle>
            <a:lvl1pPr>
              <a:defRPr sz="2400">
                <a:solidFill>
                  <a:srgbClr val="006747"/>
                </a:solidFill>
              </a:defRPr>
            </a:lvl1pPr>
          </a:lstStyle>
          <a:p>
            <a:r>
              <a:rPr lang="en-US" dirty="0"/>
              <a:t>Header Goes Here</a:t>
            </a:r>
          </a:p>
        </p:txBody>
      </p:sp>
      <p:sp>
        <p:nvSpPr>
          <p:cNvPr id="4" name="Text Placeholder 3"/>
          <p:cNvSpPr>
            <a:spLocks noGrp="1"/>
          </p:cNvSpPr>
          <p:nvPr>
            <p:ph type="body" sz="half" idx="2"/>
          </p:nvPr>
        </p:nvSpPr>
        <p:spPr>
          <a:xfrm>
            <a:off x="5566172" y="1543050"/>
            <a:ext cx="2949178" cy="2858691"/>
          </a:xfrm>
        </p:spPr>
        <p:txBody>
          <a:bodyPr/>
          <a:lstStyle>
            <a:lvl1pPr marL="0" indent="0">
              <a:buNone/>
              <a:defRPr sz="1200">
                <a:solidFill>
                  <a:srgbClr val="466069"/>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endParaRPr lang="en-US" dirty="0"/>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a:p>
        </p:txBody>
      </p:sp>
      <p:sp>
        <p:nvSpPr>
          <p:cNvPr id="11" name="Chart Placeholder 5">
            <a:extLst>
              <a:ext uri="{FF2B5EF4-FFF2-40B4-BE49-F238E27FC236}">
                <a16:creationId xmlns:a16="http://schemas.microsoft.com/office/drawing/2014/main" id="{88B55E94-566B-064E-82B6-C977F84F7C65}"/>
              </a:ext>
            </a:extLst>
          </p:cNvPr>
          <p:cNvSpPr>
            <a:spLocks noGrp="1"/>
          </p:cNvSpPr>
          <p:nvPr>
            <p:ph type="chart" sz="quarter" idx="14"/>
          </p:nvPr>
        </p:nvSpPr>
        <p:spPr>
          <a:xfrm>
            <a:off x="660663" y="740569"/>
            <a:ext cx="4627562" cy="3654425"/>
          </a:xfrm>
        </p:spPr>
        <p:txBody>
          <a:bodyPr/>
          <a:lstStyle/>
          <a:p>
            <a:endParaRPr lang="en-US" dirty="0"/>
          </a:p>
        </p:txBody>
      </p:sp>
    </p:spTree>
    <p:extLst>
      <p:ext uri="{BB962C8B-B14F-4D97-AF65-F5344CB8AC3E}">
        <p14:creationId xmlns:p14="http://schemas.microsoft.com/office/powerpoint/2010/main" val="41419466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d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7109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8ED12-1E52-6C4E-9F94-C31ED28A5BD2}"/>
              </a:ext>
            </a:extLst>
          </p:cNvPr>
          <p:cNvSpPr>
            <a:spLocks noGrp="1"/>
          </p:cNvSpPr>
          <p:nvPr>
            <p:ph type="title" hasCustomPrompt="1"/>
          </p:nvPr>
        </p:nvSpPr>
        <p:spPr>
          <a:xfrm>
            <a:off x="623888" y="467360"/>
            <a:ext cx="7886700" cy="1087964"/>
          </a:xfrm>
        </p:spPr>
        <p:txBody>
          <a:bodyPr anchor="b"/>
          <a:lstStyle>
            <a:lvl1pPr algn="r">
              <a:defRPr sz="4500">
                <a:solidFill>
                  <a:schemeClr val="bg1"/>
                </a:solidFill>
              </a:defRPr>
            </a:lvl1pPr>
          </a:lstStyle>
          <a:p>
            <a:r>
              <a:rPr lang="en-US" dirty="0"/>
              <a:t>Title Goes Here</a:t>
            </a:r>
          </a:p>
        </p:txBody>
      </p:sp>
      <p:sp>
        <p:nvSpPr>
          <p:cNvPr id="3" name="Text Placeholder 2">
            <a:extLst>
              <a:ext uri="{FF2B5EF4-FFF2-40B4-BE49-F238E27FC236}">
                <a16:creationId xmlns:a16="http://schemas.microsoft.com/office/drawing/2014/main" id="{8ADF4F18-B776-DD4E-AAD8-649F4A38F1E6}"/>
              </a:ext>
            </a:extLst>
          </p:cNvPr>
          <p:cNvSpPr>
            <a:spLocks noGrp="1"/>
          </p:cNvSpPr>
          <p:nvPr>
            <p:ph type="body" idx="1" hasCustomPrompt="1"/>
          </p:nvPr>
        </p:nvSpPr>
        <p:spPr>
          <a:xfrm>
            <a:off x="623888" y="1575565"/>
            <a:ext cx="7886700" cy="562570"/>
          </a:xfrm>
        </p:spPr>
        <p:txBody>
          <a:bodyPr>
            <a:normAutofit/>
          </a:bodyPr>
          <a:lstStyle>
            <a:lvl1pPr marL="0" indent="0" algn="r">
              <a:buNone/>
              <a:defRPr sz="1600" b="1" spc="100" baseline="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SUBTITLE GOES HERE</a:t>
            </a:r>
          </a:p>
        </p:txBody>
      </p:sp>
      <p:sp>
        <p:nvSpPr>
          <p:cNvPr id="4" name="Text Placeholder 2">
            <a:extLst>
              <a:ext uri="{FF2B5EF4-FFF2-40B4-BE49-F238E27FC236}">
                <a16:creationId xmlns:a16="http://schemas.microsoft.com/office/drawing/2014/main" id="{8C5BBF53-4D71-3C4A-B4D0-13621C769C28}"/>
              </a:ext>
            </a:extLst>
          </p:cNvPr>
          <p:cNvSpPr>
            <a:spLocks noGrp="1"/>
          </p:cNvSpPr>
          <p:nvPr>
            <p:ph type="body" idx="11" hasCustomPrompt="1"/>
          </p:nvPr>
        </p:nvSpPr>
        <p:spPr>
          <a:xfrm>
            <a:off x="623888" y="2296351"/>
            <a:ext cx="7886700" cy="297332"/>
          </a:xfrm>
        </p:spPr>
        <p:txBody>
          <a:bodyPr>
            <a:normAutofit/>
          </a:bodyPr>
          <a:lstStyle>
            <a:lvl1pPr marL="0" indent="0" algn="r">
              <a:buNone/>
              <a:defRPr sz="1400" b="0">
                <a:solidFill>
                  <a:srgbClr val="ECEAD1"/>
                </a:solidFill>
                <a:effectLs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Presenter Name | Date</a:t>
            </a:r>
          </a:p>
        </p:txBody>
      </p:sp>
    </p:spTree>
    <p:extLst>
      <p:ext uri="{BB962C8B-B14F-4D97-AF65-F5344CB8AC3E}">
        <p14:creationId xmlns:p14="http://schemas.microsoft.com/office/powerpoint/2010/main" val="438533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Logo-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75352"/>
            <a:ext cx="7886700" cy="692663"/>
          </a:xfrm>
        </p:spPr>
        <p:txBody>
          <a:bodyPr/>
          <a:lstStyle>
            <a:lvl1pPr>
              <a:defRPr>
                <a:solidFill>
                  <a:srgbClr val="006747"/>
                </a:solidFill>
              </a:defRPr>
            </a:lvl1pPr>
          </a:lstStyle>
          <a:p>
            <a:r>
              <a:rPr lang="en-US" dirty="0"/>
              <a:t>Header Goes Here</a:t>
            </a:r>
          </a:p>
        </p:txBody>
      </p:sp>
      <p:sp>
        <p:nvSpPr>
          <p:cNvPr id="3" name="Content Placeholder 2"/>
          <p:cNvSpPr>
            <a:spLocks noGrp="1"/>
          </p:cNvSpPr>
          <p:nvPr>
            <p:ph idx="1"/>
          </p:nvPr>
        </p:nvSpPr>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0F5EC011-0DA0-DB45-996E-85C7F379AB45}" type="slidenum">
              <a:rPr lang="en-US" smtClean="0"/>
              <a:t>‹#›</a:t>
            </a:fld>
            <a:endParaRPr lang="en-US"/>
          </a:p>
        </p:txBody>
      </p:sp>
    </p:spTree>
    <p:extLst>
      <p:ext uri="{BB962C8B-B14F-4D97-AF65-F5344CB8AC3E}">
        <p14:creationId xmlns:p14="http://schemas.microsoft.com/office/powerpoint/2010/main" val="504156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Logo-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6747"/>
                </a:solidFill>
              </a:defRPr>
            </a:lvl1pPr>
          </a:lstStyle>
          <a:p>
            <a:r>
              <a:rPr lang="en-US" dirty="0"/>
              <a:t>Header Goes Here</a:t>
            </a:r>
          </a:p>
        </p:txBody>
      </p:sp>
      <p:sp>
        <p:nvSpPr>
          <p:cNvPr id="3" name="Content Placeholder 2"/>
          <p:cNvSpPr>
            <a:spLocks noGrp="1"/>
          </p:cNvSpPr>
          <p:nvPr>
            <p:ph idx="1"/>
          </p:nvPr>
        </p:nvSpPr>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0F5EC011-0DA0-DB45-996E-85C7F379AB45}" type="slidenum">
              <a:rPr lang="en-US" smtClean="0"/>
              <a:t>‹#›</a:t>
            </a:fld>
            <a:endParaRPr lang="en-US" dirty="0"/>
          </a:p>
        </p:txBody>
      </p:sp>
    </p:spTree>
    <p:extLst>
      <p:ext uri="{BB962C8B-B14F-4D97-AF65-F5344CB8AC3E}">
        <p14:creationId xmlns:p14="http://schemas.microsoft.com/office/powerpoint/2010/main" val="2753745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6747"/>
                </a:solidFill>
              </a:defRPr>
            </a:lvl1pPr>
          </a:lstStyle>
          <a:p>
            <a:r>
              <a:rPr lang="en-US" dirty="0"/>
              <a:t>Header Goes Here</a:t>
            </a:r>
          </a:p>
        </p:txBody>
      </p:sp>
      <p:sp>
        <p:nvSpPr>
          <p:cNvPr id="3" name="Content Placeholder 2"/>
          <p:cNvSpPr>
            <a:spLocks noGrp="1"/>
          </p:cNvSpPr>
          <p:nvPr>
            <p:ph idx="1"/>
          </p:nvPr>
        </p:nvSpPr>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ACB8BCE3-AF16-6D41-B95F-884EAC5A8EB3}"/>
              </a:ext>
            </a:extLst>
          </p:cNvPr>
          <p:cNvSpPr/>
          <p:nvPr userDrawn="1"/>
        </p:nvSpPr>
        <p:spPr>
          <a:xfrm>
            <a:off x="0" y="0"/>
            <a:ext cx="9144000" cy="139304"/>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0F5EC011-0DA0-DB45-996E-85C7F379AB45}" type="slidenum">
              <a:rPr lang="en-US" smtClean="0"/>
              <a:t>‹#›</a:t>
            </a:fld>
            <a:endParaRPr lang="en-US"/>
          </a:p>
        </p:txBody>
      </p:sp>
    </p:spTree>
    <p:extLst>
      <p:ext uri="{BB962C8B-B14F-4D97-AF65-F5344CB8AC3E}">
        <p14:creationId xmlns:p14="http://schemas.microsoft.com/office/powerpoint/2010/main" val="2180153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6747"/>
                </a:solidFill>
              </a:defRPr>
            </a:lvl1pPr>
          </a:lstStyle>
          <a:p>
            <a:r>
              <a:rPr lang="en-US" dirty="0"/>
              <a:t>Header Goes Here</a:t>
            </a:r>
          </a:p>
        </p:txBody>
      </p:sp>
      <p:sp>
        <p:nvSpPr>
          <p:cNvPr id="3" name="Content Placeholder 2"/>
          <p:cNvSpPr>
            <a:spLocks noGrp="1"/>
          </p:cNvSpPr>
          <p:nvPr>
            <p:ph sz="half" idx="1"/>
          </p:nvPr>
        </p:nvSpPr>
        <p:spPr>
          <a:xfrm>
            <a:off x="628650" y="1369219"/>
            <a:ext cx="3886200" cy="3263504"/>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369219"/>
            <a:ext cx="3886200" cy="3263504"/>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a:p>
        </p:txBody>
      </p:sp>
      <p:sp>
        <p:nvSpPr>
          <p:cNvPr id="8" name="Rectangle 7">
            <a:extLst>
              <a:ext uri="{FF2B5EF4-FFF2-40B4-BE49-F238E27FC236}">
                <a16:creationId xmlns:a16="http://schemas.microsoft.com/office/drawing/2014/main" id="{58982119-F744-1E4F-96A4-52E6E6E53056}"/>
              </a:ext>
            </a:extLst>
          </p:cNvPr>
          <p:cNvSpPr/>
          <p:nvPr userDrawn="1"/>
        </p:nvSpPr>
        <p:spPr>
          <a:xfrm>
            <a:off x="0" y="0"/>
            <a:ext cx="9144000" cy="139304"/>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4935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3844"/>
            <a:ext cx="7886700" cy="994172"/>
          </a:xfrm>
        </p:spPr>
        <p:txBody>
          <a:bodyPr/>
          <a:lstStyle>
            <a:lvl1pPr>
              <a:defRPr>
                <a:solidFill>
                  <a:srgbClr val="006747"/>
                </a:solidFill>
              </a:defRPr>
            </a:lvl1pPr>
          </a:lstStyle>
          <a:p>
            <a:r>
              <a:rPr lang="en-US" dirty="0"/>
              <a:t>Header Goes Here</a:t>
            </a:r>
          </a:p>
        </p:txBody>
      </p:sp>
      <p:sp>
        <p:nvSpPr>
          <p:cNvPr id="8" name="Rectangle 7">
            <a:extLst>
              <a:ext uri="{FF2B5EF4-FFF2-40B4-BE49-F238E27FC236}">
                <a16:creationId xmlns:a16="http://schemas.microsoft.com/office/drawing/2014/main" id="{ACB8BCE3-AF16-6D41-B95F-884EAC5A8EB3}"/>
              </a:ext>
            </a:extLst>
          </p:cNvPr>
          <p:cNvSpPr/>
          <p:nvPr userDrawn="1"/>
        </p:nvSpPr>
        <p:spPr>
          <a:xfrm>
            <a:off x="1" y="0"/>
            <a:ext cx="179462" cy="5143500"/>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0F5EC011-0DA0-DB45-996E-85C7F379AB45}" type="slidenum">
              <a:rPr lang="en-US" smtClean="0"/>
              <a:t>‹#›</a:t>
            </a:fld>
            <a:endParaRPr lang="en-US"/>
          </a:p>
        </p:txBody>
      </p:sp>
      <p:sp>
        <p:nvSpPr>
          <p:cNvPr id="7" name="Content Placeholder 3">
            <a:extLst>
              <a:ext uri="{FF2B5EF4-FFF2-40B4-BE49-F238E27FC236}">
                <a16:creationId xmlns:a16="http://schemas.microsoft.com/office/drawing/2014/main" id="{5BB23591-16BE-954D-B59B-91BFDA6632C9}"/>
              </a:ext>
            </a:extLst>
          </p:cNvPr>
          <p:cNvSpPr>
            <a:spLocks noGrp="1"/>
          </p:cNvSpPr>
          <p:nvPr>
            <p:ph sz="half" idx="2"/>
          </p:nvPr>
        </p:nvSpPr>
        <p:spPr>
          <a:xfrm>
            <a:off x="4629150" y="1369219"/>
            <a:ext cx="3886200" cy="3263504"/>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4">
            <a:extLst>
              <a:ext uri="{FF2B5EF4-FFF2-40B4-BE49-F238E27FC236}">
                <a16:creationId xmlns:a16="http://schemas.microsoft.com/office/drawing/2014/main" id="{BE2CF947-D569-5840-90FE-2AE8871A80C0}"/>
              </a:ext>
            </a:extLst>
          </p:cNvPr>
          <p:cNvSpPr>
            <a:spLocks noGrp="1"/>
          </p:cNvSpPr>
          <p:nvPr>
            <p:ph type="pic" sz="quarter" idx="13"/>
          </p:nvPr>
        </p:nvSpPr>
        <p:spPr>
          <a:xfrm>
            <a:off x="628650" y="1369219"/>
            <a:ext cx="3874984" cy="3263504"/>
          </a:xfrm>
        </p:spPr>
        <p:txBody>
          <a:bodyPr/>
          <a:lstStyle/>
          <a:p>
            <a:endParaRPr lang="en-US"/>
          </a:p>
        </p:txBody>
      </p:sp>
    </p:spTree>
    <p:extLst>
      <p:ext uri="{BB962C8B-B14F-4D97-AF65-F5344CB8AC3E}">
        <p14:creationId xmlns:p14="http://schemas.microsoft.com/office/powerpoint/2010/main" val="183811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3">
    <p:bg>
      <p:bgPr>
        <a:solidFill>
          <a:srgbClr val="ECEAD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6747"/>
                </a:solidFill>
              </a:defRPr>
            </a:lvl1pPr>
          </a:lstStyle>
          <a:p>
            <a:r>
              <a:rPr lang="en-US" dirty="0"/>
              <a:t>Header Goes Here</a:t>
            </a:r>
          </a:p>
        </p:txBody>
      </p:sp>
      <p:sp>
        <p:nvSpPr>
          <p:cNvPr id="3" name="Content Placeholder 2"/>
          <p:cNvSpPr>
            <a:spLocks noGrp="1"/>
          </p:cNvSpPr>
          <p:nvPr>
            <p:ph sz="half" idx="1"/>
          </p:nvPr>
        </p:nvSpPr>
        <p:spPr>
          <a:xfrm>
            <a:off x="628650" y="1369219"/>
            <a:ext cx="3886200" cy="3263504"/>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369219"/>
            <a:ext cx="3886200" cy="3263504"/>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a:p>
        </p:txBody>
      </p:sp>
      <p:sp>
        <p:nvSpPr>
          <p:cNvPr id="8" name="Rectangle 7">
            <a:extLst>
              <a:ext uri="{FF2B5EF4-FFF2-40B4-BE49-F238E27FC236}">
                <a16:creationId xmlns:a16="http://schemas.microsoft.com/office/drawing/2014/main" id="{58982119-F744-1E4F-96A4-52E6E6E53056}"/>
              </a:ext>
            </a:extLst>
          </p:cNvPr>
          <p:cNvSpPr/>
          <p:nvPr userDrawn="1"/>
        </p:nvSpPr>
        <p:spPr>
          <a:xfrm>
            <a:off x="0" y="0"/>
            <a:ext cx="9144000" cy="139304"/>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1482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9841" y="273844"/>
            <a:ext cx="7886700" cy="994172"/>
          </a:xfrm>
        </p:spPr>
        <p:txBody>
          <a:bodyPr/>
          <a:lstStyle>
            <a:lvl1pPr>
              <a:defRPr>
                <a:solidFill>
                  <a:srgbClr val="006747"/>
                </a:solidFill>
              </a:defRPr>
            </a:lvl1pPr>
          </a:lstStyle>
          <a:p>
            <a:r>
              <a:rPr lang="en-US" dirty="0"/>
              <a:t>Header Goes Here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solidFill>
                  <a:srgbClr val="006747"/>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endParaRPr lang="en-US" dirty="0"/>
          </a:p>
        </p:txBody>
      </p:sp>
      <p:sp>
        <p:nvSpPr>
          <p:cNvPr id="4" name="Content Placeholder 3"/>
          <p:cNvSpPr>
            <a:spLocks noGrp="1"/>
          </p:cNvSpPr>
          <p:nvPr>
            <p:ph sz="half" idx="2"/>
          </p:nvPr>
        </p:nvSpPr>
        <p:spPr>
          <a:xfrm>
            <a:off x="629842" y="1878806"/>
            <a:ext cx="3868340" cy="2763441"/>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solidFill>
                  <a:srgbClr val="006747"/>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endParaRPr lang="en-US" dirty="0"/>
          </a:p>
        </p:txBody>
      </p:sp>
      <p:sp>
        <p:nvSpPr>
          <p:cNvPr id="6" name="Content Placeholder 5"/>
          <p:cNvSpPr>
            <a:spLocks noGrp="1"/>
          </p:cNvSpPr>
          <p:nvPr>
            <p:ph sz="quarter" idx="4"/>
          </p:nvPr>
        </p:nvSpPr>
        <p:spPr>
          <a:xfrm>
            <a:off x="4629150" y="1878806"/>
            <a:ext cx="3887391" cy="2763441"/>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lstStyle/>
          <a:p>
            <a:fld id="{0F5EC011-0DA0-DB45-996E-85C7F379AB45}" type="slidenum">
              <a:rPr lang="en-US" smtClean="0"/>
              <a:t>‹#›</a:t>
            </a:fld>
            <a:endParaRPr lang="en-US" dirty="0"/>
          </a:p>
        </p:txBody>
      </p:sp>
      <p:sp>
        <p:nvSpPr>
          <p:cNvPr id="10" name="Rectangle 9">
            <a:extLst>
              <a:ext uri="{FF2B5EF4-FFF2-40B4-BE49-F238E27FC236}">
                <a16:creationId xmlns:a16="http://schemas.microsoft.com/office/drawing/2014/main" id="{DEE8CF8B-D494-CC47-8E2D-52DC8E8EF28F}"/>
              </a:ext>
            </a:extLst>
          </p:cNvPr>
          <p:cNvSpPr/>
          <p:nvPr userDrawn="1"/>
        </p:nvSpPr>
        <p:spPr>
          <a:xfrm>
            <a:off x="0" y="0"/>
            <a:ext cx="9144000" cy="139304"/>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2911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A0930E96-9F1D-4749-BDBF-344ADF8F90F9}" type="datetimeFigureOut">
              <a:rPr lang="en-US" smtClean="0"/>
              <a:t>8/9/2023</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F5EC011-0DA0-DB45-996E-85C7F379AB45}" type="slidenum">
              <a:rPr lang="en-US" smtClean="0"/>
              <a:t>‹#›</a:t>
            </a:fld>
            <a:endParaRPr lang="en-US"/>
          </a:p>
        </p:txBody>
      </p:sp>
    </p:spTree>
    <p:extLst>
      <p:ext uri="{BB962C8B-B14F-4D97-AF65-F5344CB8AC3E}">
        <p14:creationId xmlns:p14="http://schemas.microsoft.com/office/powerpoint/2010/main" val="1848561185"/>
      </p:ext>
    </p:extLst>
  </p:cSld>
  <p:clrMap bg1="lt1" tx1="dk1" bg2="lt2" tx2="dk2" accent1="accent1" accent2="accent2" accent3="accent3" accent4="accent4" accent5="accent5" accent6="accent6" hlink="hlink" folHlink="folHlink"/>
  <p:sldLayoutIdLst>
    <p:sldLayoutId id="2147483661" r:id="rId1"/>
    <p:sldLayoutId id="2147483679" r:id="rId2"/>
    <p:sldLayoutId id="2147483677" r:id="rId3"/>
    <p:sldLayoutId id="2147483676" r:id="rId4"/>
    <p:sldLayoutId id="2147483662" r:id="rId5"/>
    <p:sldLayoutId id="2147483664" r:id="rId6"/>
    <p:sldLayoutId id="2147483672" r:id="rId7"/>
    <p:sldLayoutId id="2147483675" r:id="rId8"/>
    <p:sldLayoutId id="2147483665" r:id="rId9"/>
    <p:sldLayoutId id="2147483666" r:id="rId10"/>
    <p:sldLayoutId id="2147483671" r:id="rId11"/>
    <p:sldLayoutId id="2147483667" r:id="rId12"/>
    <p:sldLayoutId id="2147483670" r:id="rId13"/>
    <p:sldLayoutId id="2147483668" r:id="rId14"/>
    <p:sldLayoutId id="2147483673" r:id="rId15"/>
    <p:sldLayoutId id="2147483669" r:id="rId16"/>
    <p:sldLayoutId id="2147483678" r:id="rId17"/>
    <p:sldLayoutId id="2147483674" r:id="rId18"/>
  </p:sldLayoutIdLst>
  <p:txStyles>
    <p:titleStyle>
      <a:lvl1pPr algn="l" defTabSz="685800" rtl="0" eaLnBrk="1" latinLnBrk="0" hangingPunct="1">
        <a:lnSpc>
          <a:spcPct val="90000"/>
        </a:lnSpc>
        <a:spcBef>
          <a:spcPct val="0"/>
        </a:spcBef>
        <a:buNone/>
        <a:defRPr sz="3000" b="1" kern="1200">
          <a:solidFill>
            <a:schemeClr val="tx1"/>
          </a:solidFill>
          <a:latin typeface="Arial" panose="020B0604020202020204" pitchFamily="34" charset="0"/>
          <a:ea typeface="+mj-ea"/>
          <a:cs typeface="Arial" panose="020B060402020202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em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B6D8BF3-04A4-1A46-A68C-BD2437928091}"/>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450C6DCE-5506-AE49-9AA5-4EB0B2528574}"/>
              </a:ext>
            </a:extLst>
          </p:cNvPr>
          <p:cNvSpPr>
            <a:spLocks noGrp="1"/>
          </p:cNvSpPr>
          <p:nvPr>
            <p:ph type="title"/>
          </p:nvPr>
        </p:nvSpPr>
        <p:spPr>
          <a:xfrm>
            <a:off x="623888" y="429448"/>
            <a:ext cx="8002661" cy="1351179"/>
          </a:xfrm>
        </p:spPr>
        <p:txBody>
          <a:bodyPr>
            <a:normAutofit/>
          </a:bodyPr>
          <a:lstStyle/>
          <a:p>
            <a:r>
              <a:rPr lang="en-US" sz="3600" dirty="0"/>
              <a:t>15 Visualizing geospatial data</a:t>
            </a:r>
          </a:p>
        </p:txBody>
      </p:sp>
      <p:sp>
        <p:nvSpPr>
          <p:cNvPr id="3" name="Text Placeholder 2">
            <a:extLst>
              <a:ext uri="{FF2B5EF4-FFF2-40B4-BE49-F238E27FC236}">
                <a16:creationId xmlns:a16="http://schemas.microsoft.com/office/drawing/2014/main" id="{E56915A3-AD07-F048-8B5A-7D44B354DF7A}"/>
              </a:ext>
            </a:extLst>
          </p:cNvPr>
          <p:cNvSpPr>
            <a:spLocks noGrp="1"/>
          </p:cNvSpPr>
          <p:nvPr>
            <p:ph type="body" idx="1"/>
          </p:nvPr>
        </p:nvSpPr>
        <p:spPr>
          <a:xfrm>
            <a:off x="623888" y="2002285"/>
            <a:ext cx="7886700" cy="1714582"/>
          </a:xfrm>
        </p:spPr>
        <p:txBody>
          <a:bodyPr>
            <a:normAutofit/>
          </a:bodyPr>
          <a:lstStyle/>
          <a:p>
            <a:pPr marL="285750" indent="-285750">
              <a:buFont typeface="Wingdings" panose="05000000000000000000" pitchFamily="2" charset="2"/>
              <a:buChar char="u"/>
            </a:pPr>
            <a:r>
              <a:rPr lang="en-US" dirty="0"/>
              <a:t>Projections </a:t>
            </a:r>
            <a:r>
              <a:rPr lang="en-US" altLang="zh-CN" dirty="0"/>
              <a:t>—— conformal (Mercator projection), equal-area (Albers projection), and Goode homolosine</a:t>
            </a:r>
            <a:endParaRPr lang="en-US" dirty="0"/>
          </a:p>
          <a:p>
            <a:pPr marL="285750" indent="-285750">
              <a:buFont typeface="Wingdings" panose="05000000000000000000" pitchFamily="2" charset="2"/>
              <a:buChar char="u"/>
            </a:pPr>
            <a:r>
              <a:rPr lang="en-US" dirty="0"/>
              <a:t>Layers</a:t>
            </a:r>
          </a:p>
          <a:p>
            <a:pPr marL="285750" indent="-285750">
              <a:buFont typeface="Wingdings" panose="05000000000000000000" pitchFamily="2" charset="2"/>
              <a:buChar char="u"/>
            </a:pPr>
            <a:r>
              <a:rPr lang="en-US" dirty="0"/>
              <a:t>Choropleth mapping</a:t>
            </a:r>
          </a:p>
          <a:p>
            <a:pPr marL="285750" indent="-285750">
              <a:buFont typeface="Wingdings" panose="05000000000000000000" pitchFamily="2" charset="2"/>
              <a:buChar char="u"/>
            </a:pPr>
            <a:r>
              <a:rPr lang="en-US" dirty="0"/>
              <a:t>Cartograms</a:t>
            </a:r>
          </a:p>
        </p:txBody>
      </p:sp>
      <p:sp>
        <p:nvSpPr>
          <p:cNvPr id="4" name="Text Placeholder 3">
            <a:extLst>
              <a:ext uri="{FF2B5EF4-FFF2-40B4-BE49-F238E27FC236}">
                <a16:creationId xmlns:a16="http://schemas.microsoft.com/office/drawing/2014/main" id="{1CA854F3-E1E6-B445-9497-094416CE94BE}"/>
              </a:ext>
            </a:extLst>
          </p:cNvPr>
          <p:cNvSpPr>
            <a:spLocks noGrp="1"/>
          </p:cNvSpPr>
          <p:nvPr>
            <p:ph type="body" idx="11"/>
          </p:nvPr>
        </p:nvSpPr>
        <p:spPr/>
        <p:txBody>
          <a:bodyPr/>
          <a:lstStyle/>
          <a:p>
            <a:endParaRPr lang="en-US" dirty="0"/>
          </a:p>
        </p:txBody>
      </p:sp>
    </p:spTree>
    <p:extLst>
      <p:ext uri="{BB962C8B-B14F-4D97-AF65-F5344CB8AC3E}">
        <p14:creationId xmlns:p14="http://schemas.microsoft.com/office/powerpoint/2010/main" val="1078244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A316-2AEB-B048-B497-BACE9E8D7502}"/>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7426D8C-F246-7943-AC9F-D2F028CF5311}"/>
              </a:ext>
            </a:extLst>
          </p:cNvPr>
          <p:cNvSpPr>
            <a:spLocks noGrp="1"/>
          </p:cNvSpPr>
          <p:nvPr>
            <p:ph type="title"/>
          </p:nvPr>
        </p:nvSpPr>
        <p:spPr/>
        <p:txBody>
          <a:bodyPr>
            <a:normAutofit/>
          </a:bodyPr>
          <a:lstStyle/>
          <a:p>
            <a:r>
              <a:rPr lang="en-US" altLang="zh-CN" dirty="0"/>
              <a:t>Trouble of individual countries</a:t>
            </a:r>
            <a:endParaRPr lang="en-US" dirty="0"/>
          </a:p>
        </p:txBody>
      </p:sp>
      <p:sp>
        <p:nvSpPr>
          <p:cNvPr id="3" name="Content Placeholder 2">
            <a:extLst>
              <a:ext uri="{FF2B5EF4-FFF2-40B4-BE49-F238E27FC236}">
                <a16:creationId xmlns:a16="http://schemas.microsoft.com/office/drawing/2014/main" id="{F4C7F018-C87B-464B-83D3-7D6A15C3A18A}"/>
              </a:ext>
            </a:extLst>
          </p:cNvPr>
          <p:cNvSpPr>
            <a:spLocks noGrp="1"/>
          </p:cNvSpPr>
          <p:nvPr>
            <p:ph idx="1"/>
          </p:nvPr>
        </p:nvSpPr>
        <p:spPr>
          <a:xfrm>
            <a:off x="628650" y="1369219"/>
            <a:ext cx="4857750" cy="3415432"/>
          </a:xfrm>
        </p:spPr>
        <p:txBody>
          <a:bodyPr>
            <a:normAutofit fontScale="92500" lnSpcReduction="20000"/>
          </a:bodyPr>
          <a:lstStyle/>
          <a:p>
            <a:pPr marL="0" indent="0">
              <a:lnSpc>
                <a:spcPct val="100000"/>
              </a:lnSpc>
              <a:spcBef>
                <a:spcPts val="500"/>
              </a:spcBef>
              <a:buNone/>
            </a:pPr>
            <a:r>
              <a:rPr lang="en-US" dirty="0"/>
              <a:t>Shape or area distortions due to map projections are particularly prominent when we’re attempting to make a map of the whole world, but they can cause trouble even at the scale of individual continents or countries. </a:t>
            </a:r>
          </a:p>
          <a:p>
            <a:pPr marL="0" indent="0">
              <a:lnSpc>
                <a:spcPct val="100000"/>
              </a:lnSpc>
              <a:spcBef>
                <a:spcPts val="500"/>
              </a:spcBef>
              <a:buNone/>
            </a:pPr>
            <a:r>
              <a:rPr lang="en-US" dirty="0"/>
              <a:t>As an example, consider the United States, which consist of the “lower 48” (which are 48 contiguous states), Alaska, and Hawaii (Figure 15.4). While the lower 48 alone are reasonably easy to project onto a map, Alaska and Hawaii are so distant from the lower 48 that </a:t>
            </a:r>
            <a:r>
              <a:rPr lang="en-US" b="1" dirty="0"/>
              <a:t>projecting all 50 states onto one map becomes awkward</a:t>
            </a:r>
            <a:r>
              <a:rPr lang="en-US" dirty="0"/>
              <a:t>.</a:t>
            </a:r>
          </a:p>
        </p:txBody>
      </p:sp>
      <p:grpSp>
        <p:nvGrpSpPr>
          <p:cNvPr id="11" name="组合 10">
            <a:extLst>
              <a:ext uri="{FF2B5EF4-FFF2-40B4-BE49-F238E27FC236}">
                <a16:creationId xmlns:a16="http://schemas.microsoft.com/office/drawing/2014/main" id="{5E53807F-2BFE-6AD6-37CC-5E803616A474}"/>
              </a:ext>
            </a:extLst>
          </p:cNvPr>
          <p:cNvGrpSpPr/>
          <p:nvPr/>
        </p:nvGrpSpPr>
        <p:grpSpPr>
          <a:xfrm>
            <a:off x="5784110" y="1369219"/>
            <a:ext cx="3147238" cy="3299513"/>
            <a:chOff x="5784110" y="1369219"/>
            <a:chExt cx="3147238" cy="3299513"/>
          </a:xfrm>
        </p:grpSpPr>
        <p:pic>
          <p:nvPicPr>
            <p:cNvPr id="6" name="图片 5">
              <a:extLst>
                <a:ext uri="{FF2B5EF4-FFF2-40B4-BE49-F238E27FC236}">
                  <a16:creationId xmlns:a16="http://schemas.microsoft.com/office/drawing/2014/main" id="{504B2AC2-0D15-A02B-1EA1-CCC051682CB5}"/>
                </a:ext>
              </a:extLst>
            </p:cNvPr>
            <p:cNvPicPr>
              <a:picLocks noChangeAspect="1"/>
            </p:cNvPicPr>
            <p:nvPr/>
          </p:nvPicPr>
          <p:blipFill>
            <a:blip r:embed="rId3"/>
            <a:stretch>
              <a:fillRect/>
            </a:stretch>
          </p:blipFill>
          <p:spPr>
            <a:xfrm>
              <a:off x="5784110" y="1369219"/>
              <a:ext cx="2893385" cy="2824746"/>
            </a:xfrm>
            <a:prstGeom prst="rect">
              <a:avLst/>
            </a:prstGeom>
          </p:spPr>
        </p:pic>
        <p:sp>
          <p:nvSpPr>
            <p:cNvPr id="10" name="文本框 9">
              <a:extLst>
                <a:ext uri="{FF2B5EF4-FFF2-40B4-BE49-F238E27FC236}">
                  <a16:creationId xmlns:a16="http://schemas.microsoft.com/office/drawing/2014/main" id="{E426580A-5C9E-9985-564C-292C893A4E72}"/>
                </a:ext>
              </a:extLst>
            </p:cNvPr>
            <p:cNvSpPr txBox="1"/>
            <p:nvPr/>
          </p:nvSpPr>
          <p:spPr>
            <a:xfrm>
              <a:off x="5784110" y="4268622"/>
              <a:ext cx="3147238" cy="400110"/>
            </a:xfrm>
            <a:prstGeom prst="rect">
              <a:avLst/>
            </a:prstGeom>
            <a:noFill/>
          </p:spPr>
          <p:txBody>
            <a:bodyPr wrap="square">
              <a:spAutoFit/>
            </a:bodyPr>
            <a:lstStyle/>
            <a:p>
              <a:r>
                <a:rPr lang="en-US" altLang="zh-CN" sz="1000" dirty="0"/>
                <a:t>Figure 15.4: Relative locations of Alaska, Hawaii, and the lower 48 states shown on a globe.</a:t>
              </a:r>
              <a:endParaRPr lang="zh-CN" altLang="en-US" sz="1000" dirty="0"/>
            </a:p>
          </p:txBody>
        </p:sp>
      </p:grpSp>
    </p:spTree>
    <p:extLst>
      <p:ext uri="{BB962C8B-B14F-4D97-AF65-F5344CB8AC3E}">
        <p14:creationId xmlns:p14="http://schemas.microsoft.com/office/powerpoint/2010/main" val="3135118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A316-2AEB-B048-B497-BACE9E8D7502}"/>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7426D8C-F246-7943-AC9F-D2F028CF5311}"/>
              </a:ext>
            </a:extLst>
          </p:cNvPr>
          <p:cNvSpPr>
            <a:spLocks noGrp="1"/>
          </p:cNvSpPr>
          <p:nvPr>
            <p:ph type="title"/>
          </p:nvPr>
        </p:nvSpPr>
        <p:spPr/>
        <p:txBody>
          <a:bodyPr/>
          <a:lstStyle/>
          <a:p>
            <a:r>
              <a:rPr lang="en-US" altLang="zh-CN" dirty="0"/>
              <a:t>Albers projection of all 50 states</a:t>
            </a:r>
            <a:endParaRPr lang="en-US" dirty="0"/>
          </a:p>
        </p:txBody>
      </p:sp>
      <p:sp>
        <p:nvSpPr>
          <p:cNvPr id="3" name="Content Placeholder 2">
            <a:extLst>
              <a:ext uri="{FF2B5EF4-FFF2-40B4-BE49-F238E27FC236}">
                <a16:creationId xmlns:a16="http://schemas.microsoft.com/office/drawing/2014/main" id="{F4C7F018-C87B-464B-83D3-7D6A15C3A18A}"/>
              </a:ext>
            </a:extLst>
          </p:cNvPr>
          <p:cNvSpPr>
            <a:spLocks noGrp="1"/>
          </p:cNvSpPr>
          <p:nvPr>
            <p:ph idx="1"/>
          </p:nvPr>
        </p:nvSpPr>
        <p:spPr>
          <a:xfrm>
            <a:off x="628650" y="1369219"/>
            <a:ext cx="4680541" cy="3479228"/>
          </a:xfrm>
        </p:spPr>
        <p:txBody>
          <a:bodyPr>
            <a:normAutofit fontScale="85000" lnSpcReduction="20000"/>
          </a:bodyPr>
          <a:lstStyle/>
          <a:p>
            <a:pPr marL="0" indent="0">
              <a:lnSpc>
                <a:spcPct val="100000"/>
              </a:lnSpc>
              <a:spcBef>
                <a:spcPts val="500"/>
              </a:spcBef>
              <a:buNone/>
            </a:pPr>
            <a:r>
              <a:rPr lang="en-US" dirty="0"/>
              <a:t>Figure 15.5 shows a map of all 50 states, made using an </a:t>
            </a:r>
            <a:r>
              <a:rPr lang="en-US" b="1" dirty="0"/>
              <a:t>equal-area Albers projection</a:t>
            </a:r>
            <a:r>
              <a:rPr lang="en-US" dirty="0"/>
              <a:t>. </a:t>
            </a:r>
          </a:p>
          <a:p>
            <a:pPr marL="0" indent="0">
              <a:lnSpc>
                <a:spcPct val="100000"/>
              </a:lnSpc>
              <a:spcBef>
                <a:spcPts val="500"/>
              </a:spcBef>
              <a:buNone/>
            </a:pPr>
            <a:r>
              <a:rPr lang="en-US" dirty="0"/>
              <a:t>This projection provides a reasonable representation of the relative shapes, areas, and locations of the 50 states, but we notice </a:t>
            </a:r>
            <a:r>
              <a:rPr lang="en-US" b="1" dirty="0"/>
              <a:t>some issues</a:t>
            </a:r>
            <a:r>
              <a:rPr lang="en-US" dirty="0"/>
              <a:t>. First, </a:t>
            </a:r>
            <a:r>
              <a:rPr lang="en-US" b="1" dirty="0"/>
              <a:t>Alaska seems weirdly stretched out </a:t>
            </a:r>
            <a:r>
              <a:rPr lang="en-US" dirty="0"/>
              <a:t>compared to how it looks, for example, in Figures 15.2 or 15.4. Second, the map is </a:t>
            </a:r>
            <a:r>
              <a:rPr lang="en-US" b="1" dirty="0"/>
              <a:t>dominated by ocean/empty space</a:t>
            </a:r>
            <a:r>
              <a:rPr lang="en-US" dirty="0"/>
              <a:t>. </a:t>
            </a:r>
          </a:p>
          <a:p>
            <a:pPr marL="0" indent="0">
              <a:lnSpc>
                <a:spcPct val="100000"/>
              </a:lnSpc>
              <a:spcBef>
                <a:spcPts val="500"/>
              </a:spcBef>
              <a:buNone/>
            </a:pPr>
            <a:r>
              <a:rPr lang="en-US" dirty="0"/>
              <a:t>It would be </a:t>
            </a:r>
            <a:r>
              <a:rPr lang="en-US" b="1" dirty="0"/>
              <a:t>preferable if we could zoom in further</a:t>
            </a:r>
            <a:r>
              <a:rPr lang="en-US" dirty="0"/>
              <a:t>, so that the lower 48 states take up a larger proportion of the map area.</a:t>
            </a:r>
          </a:p>
        </p:txBody>
      </p:sp>
      <p:grpSp>
        <p:nvGrpSpPr>
          <p:cNvPr id="11" name="组合 10">
            <a:extLst>
              <a:ext uri="{FF2B5EF4-FFF2-40B4-BE49-F238E27FC236}">
                <a16:creationId xmlns:a16="http://schemas.microsoft.com/office/drawing/2014/main" id="{5BE3E976-B61B-DCA0-E81B-3ECA91F710EA}"/>
              </a:ext>
            </a:extLst>
          </p:cNvPr>
          <p:cNvGrpSpPr/>
          <p:nvPr/>
        </p:nvGrpSpPr>
        <p:grpSpPr>
          <a:xfrm>
            <a:off x="5309191" y="1445533"/>
            <a:ext cx="3688278" cy="3263138"/>
            <a:chOff x="5309191" y="1445533"/>
            <a:chExt cx="3688278" cy="3263138"/>
          </a:xfrm>
        </p:grpSpPr>
        <p:pic>
          <p:nvPicPr>
            <p:cNvPr id="6" name="图片 5">
              <a:extLst>
                <a:ext uri="{FF2B5EF4-FFF2-40B4-BE49-F238E27FC236}">
                  <a16:creationId xmlns:a16="http://schemas.microsoft.com/office/drawing/2014/main" id="{120EA8E0-77EA-82D1-06BB-3FF7175E8183}"/>
                </a:ext>
              </a:extLst>
            </p:cNvPr>
            <p:cNvPicPr>
              <a:picLocks noChangeAspect="1"/>
            </p:cNvPicPr>
            <p:nvPr/>
          </p:nvPicPr>
          <p:blipFill>
            <a:blip r:embed="rId3"/>
            <a:stretch>
              <a:fillRect/>
            </a:stretch>
          </p:blipFill>
          <p:spPr>
            <a:xfrm>
              <a:off x="5309191" y="1445533"/>
              <a:ext cx="3688278" cy="2549791"/>
            </a:xfrm>
            <a:prstGeom prst="rect">
              <a:avLst/>
            </a:prstGeom>
          </p:spPr>
        </p:pic>
        <p:sp>
          <p:nvSpPr>
            <p:cNvPr id="10" name="文本框 9">
              <a:extLst>
                <a:ext uri="{FF2B5EF4-FFF2-40B4-BE49-F238E27FC236}">
                  <a16:creationId xmlns:a16="http://schemas.microsoft.com/office/drawing/2014/main" id="{0DD6F99E-5666-8803-23B9-430BF549582F}"/>
                </a:ext>
              </a:extLst>
            </p:cNvPr>
            <p:cNvSpPr txBox="1"/>
            <p:nvPr/>
          </p:nvSpPr>
          <p:spPr>
            <a:xfrm>
              <a:off x="5772869" y="4062340"/>
              <a:ext cx="3101163" cy="646331"/>
            </a:xfrm>
            <a:prstGeom prst="rect">
              <a:avLst/>
            </a:prstGeom>
            <a:noFill/>
          </p:spPr>
          <p:txBody>
            <a:bodyPr wrap="square">
              <a:spAutoFit/>
            </a:bodyPr>
            <a:lstStyle/>
            <a:p>
              <a:r>
                <a:rPr lang="en-US" altLang="zh-CN" sz="900" dirty="0"/>
                <a:t>Figure 15.5: Map of the United States of America, using an area-preserving Albers projection (ESRI:102003, commonly used to project the lower 48 states). Alaska and Hawaii are shown in their true locations.</a:t>
              </a:r>
              <a:endParaRPr lang="zh-CN" altLang="en-US" sz="900" dirty="0"/>
            </a:p>
          </p:txBody>
        </p:sp>
      </p:grpSp>
    </p:spTree>
    <p:extLst>
      <p:ext uri="{BB962C8B-B14F-4D97-AF65-F5344CB8AC3E}">
        <p14:creationId xmlns:p14="http://schemas.microsoft.com/office/powerpoint/2010/main" val="873663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A316-2AEB-B048-B497-BACE9E8D7502}"/>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7426D8C-F246-7943-AC9F-D2F028CF5311}"/>
              </a:ext>
            </a:extLst>
          </p:cNvPr>
          <p:cNvSpPr>
            <a:spLocks noGrp="1"/>
          </p:cNvSpPr>
          <p:nvPr>
            <p:ph type="title"/>
          </p:nvPr>
        </p:nvSpPr>
        <p:spPr/>
        <p:txBody>
          <a:bodyPr/>
          <a:lstStyle/>
          <a:p>
            <a:r>
              <a:rPr lang="en-US" dirty="0"/>
              <a:t>Addressing empty space of Figure 15.5</a:t>
            </a:r>
          </a:p>
        </p:txBody>
      </p:sp>
      <p:sp>
        <p:nvSpPr>
          <p:cNvPr id="3" name="Content Placeholder 2">
            <a:extLst>
              <a:ext uri="{FF2B5EF4-FFF2-40B4-BE49-F238E27FC236}">
                <a16:creationId xmlns:a16="http://schemas.microsoft.com/office/drawing/2014/main" id="{F4C7F018-C87B-464B-83D3-7D6A15C3A18A}"/>
              </a:ext>
            </a:extLst>
          </p:cNvPr>
          <p:cNvSpPr>
            <a:spLocks noGrp="1"/>
          </p:cNvSpPr>
          <p:nvPr>
            <p:ph idx="1"/>
          </p:nvPr>
        </p:nvSpPr>
        <p:spPr>
          <a:xfrm>
            <a:off x="628650" y="1268015"/>
            <a:ext cx="4542260" cy="3875485"/>
          </a:xfrm>
        </p:spPr>
        <p:txBody>
          <a:bodyPr>
            <a:normAutofit fontScale="85000" lnSpcReduction="20000"/>
          </a:bodyPr>
          <a:lstStyle/>
          <a:p>
            <a:pPr marL="0" indent="0">
              <a:lnSpc>
                <a:spcPct val="100000"/>
              </a:lnSpc>
              <a:spcBef>
                <a:spcPts val="500"/>
              </a:spcBef>
              <a:buNone/>
            </a:pPr>
            <a:r>
              <a:rPr lang="en-US" dirty="0"/>
              <a:t>To </a:t>
            </a:r>
            <a:r>
              <a:rPr lang="en-US" b="1" dirty="0"/>
              <a:t>address the problem of uninteresting empty space</a:t>
            </a:r>
            <a:r>
              <a:rPr lang="en-US" dirty="0"/>
              <a:t>, it is common practice to project Alaska and Hawaii separately (to minimize shape distortions) and then move them so they are shown underneath the lower 48 (Figure 15.6).</a:t>
            </a:r>
          </a:p>
          <a:p>
            <a:pPr marL="0" indent="0">
              <a:lnSpc>
                <a:spcPct val="100000"/>
              </a:lnSpc>
              <a:spcBef>
                <a:spcPts val="500"/>
              </a:spcBef>
              <a:buNone/>
            </a:pPr>
            <a:r>
              <a:rPr lang="en-US" dirty="0"/>
              <a:t> You may notice in Figure 15.6 that </a:t>
            </a:r>
            <a:r>
              <a:rPr lang="en-US" b="1" dirty="0"/>
              <a:t>Alaska looks much smaller relative to the lower 48 than it does in Figure 15.5. </a:t>
            </a:r>
            <a:r>
              <a:rPr lang="en-US" dirty="0"/>
              <a:t>The reason for this discrepancy is that Alaska has not only been moved, it also has been scaled so it looks comparable in size to typical midwestern or western states. </a:t>
            </a:r>
          </a:p>
          <a:p>
            <a:pPr marL="0" indent="0">
              <a:lnSpc>
                <a:spcPct val="100000"/>
              </a:lnSpc>
              <a:spcBef>
                <a:spcPts val="500"/>
              </a:spcBef>
              <a:buNone/>
            </a:pPr>
            <a:r>
              <a:rPr lang="en-US" dirty="0"/>
              <a:t>This scaling, while common practice, is highly misleading, and therefore I have </a:t>
            </a:r>
            <a:r>
              <a:rPr lang="en-US" b="1" dirty="0"/>
              <a:t>labeled the figure as “bad”.</a:t>
            </a:r>
          </a:p>
        </p:txBody>
      </p:sp>
      <p:grpSp>
        <p:nvGrpSpPr>
          <p:cNvPr id="13" name="组合 12">
            <a:extLst>
              <a:ext uri="{FF2B5EF4-FFF2-40B4-BE49-F238E27FC236}">
                <a16:creationId xmlns:a16="http://schemas.microsoft.com/office/drawing/2014/main" id="{D990DC13-85BE-A9E4-4C65-F5C2A9616AEE}"/>
              </a:ext>
            </a:extLst>
          </p:cNvPr>
          <p:cNvGrpSpPr/>
          <p:nvPr/>
        </p:nvGrpSpPr>
        <p:grpSpPr>
          <a:xfrm>
            <a:off x="5185086" y="1438645"/>
            <a:ext cx="3944738" cy="3585697"/>
            <a:chOff x="5185086" y="1438645"/>
            <a:chExt cx="3944738" cy="3585697"/>
          </a:xfrm>
        </p:grpSpPr>
        <p:pic>
          <p:nvPicPr>
            <p:cNvPr id="6" name="图片 5">
              <a:extLst>
                <a:ext uri="{FF2B5EF4-FFF2-40B4-BE49-F238E27FC236}">
                  <a16:creationId xmlns:a16="http://schemas.microsoft.com/office/drawing/2014/main" id="{CE84D303-122F-0FB6-4DC6-55493002C4AA}"/>
                </a:ext>
              </a:extLst>
            </p:cNvPr>
            <p:cNvPicPr>
              <a:picLocks noChangeAspect="1"/>
            </p:cNvPicPr>
            <p:nvPr/>
          </p:nvPicPr>
          <p:blipFill>
            <a:blip r:embed="rId3"/>
            <a:stretch>
              <a:fillRect/>
            </a:stretch>
          </p:blipFill>
          <p:spPr>
            <a:xfrm>
              <a:off x="5264919" y="1438645"/>
              <a:ext cx="3483874" cy="2266210"/>
            </a:xfrm>
            <a:prstGeom prst="rect">
              <a:avLst/>
            </a:prstGeom>
          </p:spPr>
        </p:pic>
        <p:sp>
          <p:nvSpPr>
            <p:cNvPr id="12" name="文本框 11">
              <a:extLst>
                <a:ext uri="{FF2B5EF4-FFF2-40B4-BE49-F238E27FC236}">
                  <a16:creationId xmlns:a16="http://schemas.microsoft.com/office/drawing/2014/main" id="{F6319119-C7AB-0B0F-96A2-961AD2E9F5D4}"/>
                </a:ext>
              </a:extLst>
            </p:cNvPr>
            <p:cNvSpPr txBox="1"/>
            <p:nvPr/>
          </p:nvSpPr>
          <p:spPr>
            <a:xfrm>
              <a:off x="5185086" y="3824013"/>
              <a:ext cx="3944738" cy="1200329"/>
            </a:xfrm>
            <a:prstGeom prst="rect">
              <a:avLst/>
            </a:prstGeom>
            <a:noFill/>
          </p:spPr>
          <p:txBody>
            <a:bodyPr wrap="square">
              <a:spAutoFit/>
            </a:bodyPr>
            <a:lstStyle/>
            <a:p>
              <a:r>
                <a:rPr lang="en-US" altLang="zh-CN" sz="900" dirty="0"/>
                <a:t>Figure 15.6: Visualization of the United States, with the states of Alaska and Hawaii moved to lie underneath the lower 48 states. Alaska also has been scaled so its linear extent is only 35% of the state’s true size. (In other words, </a:t>
              </a:r>
              <a:r>
                <a:rPr lang="en-US" altLang="zh-CN" sz="900" b="1" dirty="0"/>
                <a:t>the state’s area has been reduced to approximately 12% of its true size</a:t>
              </a:r>
              <a:r>
                <a:rPr lang="en-US" altLang="zh-CN" sz="900" dirty="0"/>
                <a:t>.) Such a scaling is frequently applied to Alaska, to make it visually appear to be of similar size as typical midwestern or western states. However, the scaling is highly misleading, and therefore the figure has been labeled as “bad”.</a:t>
              </a:r>
              <a:endParaRPr lang="zh-CN" altLang="en-US" sz="900" dirty="0"/>
            </a:p>
          </p:txBody>
        </p:sp>
      </p:grpSp>
    </p:spTree>
    <p:extLst>
      <p:ext uri="{BB962C8B-B14F-4D97-AF65-F5344CB8AC3E}">
        <p14:creationId xmlns:p14="http://schemas.microsoft.com/office/powerpoint/2010/main" val="1761113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A316-2AEB-B048-B497-BACE9E8D7502}"/>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7426D8C-F246-7943-AC9F-D2F028CF5311}"/>
              </a:ext>
            </a:extLst>
          </p:cNvPr>
          <p:cNvSpPr>
            <a:spLocks noGrp="1"/>
          </p:cNvSpPr>
          <p:nvPr>
            <p:ph type="title"/>
          </p:nvPr>
        </p:nvSpPr>
        <p:spPr/>
        <p:txBody>
          <a:bodyPr/>
          <a:lstStyle/>
          <a:p>
            <a:r>
              <a:rPr lang="en-US" altLang="zh-CN" dirty="0"/>
              <a:t>J</a:t>
            </a:r>
            <a:r>
              <a:rPr lang="en-US" altLang="zh-CN" b="1" dirty="0"/>
              <a:t>ust move </a:t>
            </a:r>
            <a:r>
              <a:rPr lang="en-US" altLang="zh-CN" dirty="0"/>
              <a:t>Alaska in Figure 15.5</a:t>
            </a:r>
            <a:endParaRPr lang="en-US" dirty="0"/>
          </a:p>
        </p:txBody>
      </p:sp>
      <p:sp>
        <p:nvSpPr>
          <p:cNvPr id="3" name="Content Placeholder 2">
            <a:extLst>
              <a:ext uri="{FF2B5EF4-FFF2-40B4-BE49-F238E27FC236}">
                <a16:creationId xmlns:a16="http://schemas.microsoft.com/office/drawing/2014/main" id="{F4C7F018-C87B-464B-83D3-7D6A15C3A18A}"/>
              </a:ext>
            </a:extLst>
          </p:cNvPr>
          <p:cNvSpPr>
            <a:spLocks noGrp="1"/>
          </p:cNvSpPr>
          <p:nvPr>
            <p:ph idx="1"/>
          </p:nvPr>
        </p:nvSpPr>
        <p:spPr>
          <a:xfrm>
            <a:off x="628650" y="1369219"/>
            <a:ext cx="4078029" cy="3395644"/>
          </a:xfrm>
        </p:spPr>
        <p:txBody>
          <a:bodyPr>
            <a:normAutofit fontScale="92500"/>
          </a:bodyPr>
          <a:lstStyle/>
          <a:p>
            <a:pPr marL="0" indent="0">
              <a:buNone/>
            </a:pPr>
            <a:r>
              <a:rPr lang="en-US" dirty="0"/>
              <a:t>Instead of both moving and scaling Alaska, we could </a:t>
            </a:r>
            <a:r>
              <a:rPr lang="en-US" b="1" dirty="0"/>
              <a:t>just move it without changing its scale </a:t>
            </a:r>
            <a:r>
              <a:rPr lang="en-US" dirty="0"/>
              <a:t>(Figure 15.7). </a:t>
            </a:r>
          </a:p>
          <a:p>
            <a:pPr marL="0" indent="0">
              <a:buNone/>
            </a:pPr>
            <a:r>
              <a:rPr lang="en-US" dirty="0"/>
              <a:t>This visualization clearly shows that Alaska is the largest state, over twice the size of Texas. We are not used to seeing the U.S. shown in this way, but in my mind it is a much </a:t>
            </a:r>
            <a:r>
              <a:rPr lang="en-US" b="1" dirty="0"/>
              <a:t>more reasonable representation of the 50 states than is Figure 15.6</a:t>
            </a:r>
            <a:r>
              <a:rPr lang="en-US" dirty="0"/>
              <a:t>.</a:t>
            </a:r>
          </a:p>
        </p:txBody>
      </p:sp>
      <p:grpSp>
        <p:nvGrpSpPr>
          <p:cNvPr id="11" name="组合 10">
            <a:extLst>
              <a:ext uri="{FF2B5EF4-FFF2-40B4-BE49-F238E27FC236}">
                <a16:creationId xmlns:a16="http://schemas.microsoft.com/office/drawing/2014/main" id="{C5CF3967-5D2F-7B8A-1394-CC2BE6965099}"/>
              </a:ext>
            </a:extLst>
          </p:cNvPr>
          <p:cNvGrpSpPr/>
          <p:nvPr/>
        </p:nvGrpSpPr>
        <p:grpSpPr>
          <a:xfrm>
            <a:off x="4965014" y="1369219"/>
            <a:ext cx="3920651" cy="3395644"/>
            <a:chOff x="4965014" y="1369219"/>
            <a:chExt cx="3920651" cy="3395644"/>
          </a:xfrm>
        </p:grpSpPr>
        <p:pic>
          <p:nvPicPr>
            <p:cNvPr id="6" name="图片 5">
              <a:extLst>
                <a:ext uri="{FF2B5EF4-FFF2-40B4-BE49-F238E27FC236}">
                  <a16:creationId xmlns:a16="http://schemas.microsoft.com/office/drawing/2014/main" id="{BEB636EE-D887-80BD-BF45-910C19C7B91D}"/>
                </a:ext>
              </a:extLst>
            </p:cNvPr>
            <p:cNvPicPr>
              <a:picLocks noChangeAspect="1"/>
            </p:cNvPicPr>
            <p:nvPr/>
          </p:nvPicPr>
          <p:blipFill>
            <a:blip r:embed="rId3"/>
            <a:stretch>
              <a:fillRect/>
            </a:stretch>
          </p:blipFill>
          <p:spPr>
            <a:xfrm>
              <a:off x="4965014" y="1369219"/>
              <a:ext cx="3920651" cy="2925108"/>
            </a:xfrm>
            <a:prstGeom prst="rect">
              <a:avLst/>
            </a:prstGeom>
          </p:spPr>
        </p:pic>
        <p:sp>
          <p:nvSpPr>
            <p:cNvPr id="10" name="文本框 9">
              <a:extLst>
                <a:ext uri="{FF2B5EF4-FFF2-40B4-BE49-F238E27FC236}">
                  <a16:creationId xmlns:a16="http://schemas.microsoft.com/office/drawing/2014/main" id="{4879B8E3-6B77-4231-B032-EF7652B41CEA}"/>
                </a:ext>
              </a:extLst>
            </p:cNvPr>
            <p:cNvSpPr txBox="1"/>
            <p:nvPr/>
          </p:nvSpPr>
          <p:spPr>
            <a:xfrm>
              <a:off x="5196167" y="4395531"/>
              <a:ext cx="3689498" cy="369332"/>
            </a:xfrm>
            <a:prstGeom prst="rect">
              <a:avLst/>
            </a:prstGeom>
            <a:noFill/>
          </p:spPr>
          <p:txBody>
            <a:bodyPr wrap="square">
              <a:spAutoFit/>
            </a:bodyPr>
            <a:lstStyle/>
            <a:p>
              <a:r>
                <a:rPr lang="en-US" altLang="zh-CN" sz="900" dirty="0"/>
                <a:t>Figure 15.7: Visualization of the United States, with the states of Alaska and Hawaii moved to lie underneath the lower 48 states.</a:t>
              </a:r>
              <a:endParaRPr lang="zh-CN" altLang="en-US" sz="900" dirty="0"/>
            </a:p>
          </p:txBody>
        </p:sp>
      </p:grpSp>
    </p:spTree>
    <p:extLst>
      <p:ext uri="{BB962C8B-B14F-4D97-AF65-F5344CB8AC3E}">
        <p14:creationId xmlns:p14="http://schemas.microsoft.com/office/powerpoint/2010/main" val="3171732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A316-2AEB-B048-B497-BACE9E8D7502}"/>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7426D8C-F246-7943-AC9F-D2F028CF5311}"/>
              </a:ext>
            </a:extLst>
          </p:cNvPr>
          <p:cNvSpPr>
            <a:spLocks noGrp="1"/>
          </p:cNvSpPr>
          <p:nvPr>
            <p:ph type="title"/>
          </p:nvPr>
        </p:nvSpPr>
        <p:spPr/>
        <p:txBody>
          <a:bodyPr/>
          <a:lstStyle/>
          <a:p>
            <a:r>
              <a:rPr lang="en-US" dirty="0"/>
              <a:t>15.2 Layers</a:t>
            </a:r>
          </a:p>
        </p:txBody>
      </p:sp>
      <p:sp>
        <p:nvSpPr>
          <p:cNvPr id="3" name="Content Placeholder 2">
            <a:extLst>
              <a:ext uri="{FF2B5EF4-FFF2-40B4-BE49-F238E27FC236}">
                <a16:creationId xmlns:a16="http://schemas.microsoft.com/office/drawing/2014/main" id="{F4C7F018-C87B-464B-83D3-7D6A15C3A18A}"/>
              </a:ext>
            </a:extLst>
          </p:cNvPr>
          <p:cNvSpPr>
            <a:spLocks noGrp="1"/>
          </p:cNvSpPr>
          <p:nvPr>
            <p:ph idx="1"/>
          </p:nvPr>
        </p:nvSpPr>
        <p:spPr>
          <a:xfrm>
            <a:off x="628650" y="1217952"/>
            <a:ext cx="4051689" cy="3694845"/>
          </a:xfrm>
        </p:spPr>
        <p:txBody>
          <a:bodyPr>
            <a:normAutofit fontScale="92500" lnSpcReduction="10000"/>
          </a:bodyPr>
          <a:lstStyle/>
          <a:p>
            <a:pPr marL="0" indent="0">
              <a:buNone/>
            </a:pPr>
            <a:r>
              <a:rPr lang="en-US" dirty="0"/>
              <a:t>To visualize geospatial data in the proper context, we usually create maps consisting of multiple </a:t>
            </a:r>
            <a:r>
              <a:rPr lang="en-US" b="1" dirty="0"/>
              <a:t>layers</a:t>
            </a:r>
            <a:r>
              <a:rPr lang="en-US" dirty="0"/>
              <a:t> </a:t>
            </a:r>
            <a:r>
              <a:rPr lang="en-US" b="1" dirty="0"/>
              <a:t>showing different types of information</a:t>
            </a:r>
            <a:r>
              <a:rPr lang="en-US" dirty="0"/>
              <a:t>. </a:t>
            </a:r>
          </a:p>
          <a:p>
            <a:pPr marL="0" indent="0">
              <a:buNone/>
            </a:pPr>
            <a:r>
              <a:rPr lang="en-US" dirty="0"/>
              <a:t>To demonstrate this concept, I will visualize </a:t>
            </a:r>
            <a:r>
              <a:rPr lang="en-US" b="1" dirty="0"/>
              <a:t>the locations of wind turbines in the San Francisco Bay area</a:t>
            </a:r>
            <a:r>
              <a:rPr lang="en-US" dirty="0"/>
              <a:t>. In the Bay Area, wind turbines are clustered in two locations. One location, which I will refer to as the Shiloh Wind Farm, lies near Rio Vista and the other lies east of Hayward near Tracy (Figure 15.8).</a:t>
            </a:r>
          </a:p>
        </p:txBody>
      </p:sp>
      <p:grpSp>
        <p:nvGrpSpPr>
          <p:cNvPr id="11" name="组合 10">
            <a:extLst>
              <a:ext uri="{FF2B5EF4-FFF2-40B4-BE49-F238E27FC236}">
                <a16:creationId xmlns:a16="http://schemas.microsoft.com/office/drawing/2014/main" id="{2BDA4820-763C-7449-F1BB-70DE1B000113}"/>
              </a:ext>
            </a:extLst>
          </p:cNvPr>
          <p:cNvGrpSpPr/>
          <p:nvPr/>
        </p:nvGrpSpPr>
        <p:grpSpPr>
          <a:xfrm>
            <a:off x="4680339" y="748421"/>
            <a:ext cx="4218989" cy="4108323"/>
            <a:chOff x="4680339" y="748421"/>
            <a:chExt cx="4218989" cy="4108323"/>
          </a:xfrm>
        </p:grpSpPr>
        <p:pic>
          <p:nvPicPr>
            <p:cNvPr id="6" name="图片 5">
              <a:extLst>
                <a:ext uri="{FF2B5EF4-FFF2-40B4-BE49-F238E27FC236}">
                  <a16:creationId xmlns:a16="http://schemas.microsoft.com/office/drawing/2014/main" id="{7CA88E73-3C6B-9D7F-636C-AD91E7B4778A}"/>
                </a:ext>
              </a:extLst>
            </p:cNvPr>
            <p:cNvPicPr>
              <a:picLocks noChangeAspect="1"/>
            </p:cNvPicPr>
            <p:nvPr/>
          </p:nvPicPr>
          <p:blipFill>
            <a:blip r:embed="rId3"/>
            <a:stretch>
              <a:fillRect/>
            </a:stretch>
          </p:blipFill>
          <p:spPr>
            <a:xfrm>
              <a:off x="4680339" y="748421"/>
              <a:ext cx="4218989" cy="2964568"/>
            </a:xfrm>
            <a:prstGeom prst="rect">
              <a:avLst/>
            </a:prstGeom>
          </p:spPr>
        </p:pic>
        <p:sp>
          <p:nvSpPr>
            <p:cNvPr id="10" name="文本框 9">
              <a:extLst>
                <a:ext uri="{FF2B5EF4-FFF2-40B4-BE49-F238E27FC236}">
                  <a16:creationId xmlns:a16="http://schemas.microsoft.com/office/drawing/2014/main" id="{3B34CD83-AE91-F862-6C3C-EDFE86C9A14A}"/>
                </a:ext>
              </a:extLst>
            </p:cNvPr>
            <p:cNvSpPr txBox="1"/>
            <p:nvPr/>
          </p:nvSpPr>
          <p:spPr>
            <a:xfrm>
              <a:off x="4757243" y="3933414"/>
              <a:ext cx="4065181" cy="923330"/>
            </a:xfrm>
            <a:prstGeom prst="rect">
              <a:avLst/>
            </a:prstGeom>
            <a:noFill/>
          </p:spPr>
          <p:txBody>
            <a:bodyPr wrap="square">
              <a:spAutoFit/>
            </a:bodyPr>
            <a:lstStyle/>
            <a:p>
              <a:r>
                <a:rPr lang="en-US" altLang="zh-CN" sz="900" dirty="0"/>
                <a:t>Figure 15.8: Wind turbines in the San Francisco Bay Area. Individual wind turbines are shown as purple-colored dots. Two regions with a high concentration of wind turbines are highlighted with black rectangles. I refer to the wind turbines near Rio Vista collectively as the Shiloh Wind Farm. Map tiles by Stamen Design, under CC BY 3.0. Map data by OpenStreetMap, under </a:t>
              </a:r>
              <a:r>
                <a:rPr lang="en-US" altLang="zh-CN" sz="900" dirty="0" err="1"/>
                <a:t>ODbL</a:t>
              </a:r>
              <a:r>
                <a:rPr lang="en-US" altLang="zh-CN" sz="900" dirty="0"/>
                <a:t>. Wind turbine data: United States Wind Turbine Database</a:t>
              </a:r>
              <a:endParaRPr lang="zh-CN" altLang="en-US" sz="900" dirty="0"/>
            </a:p>
          </p:txBody>
        </p:sp>
      </p:grpSp>
    </p:spTree>
    <p:extLst>
      <p:ext uri="{BB962C8B-B14F-4D97-AF65-F5344CB8AC3E}">
        <p14:creationId xmlns:p14="http://schemas.microsoft.com/office/powerpoint/2010/main" val="1608574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A316-2AEB-B048-B497-BACE9E8D7502}"/>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7426D8C-F246-7943-AC9F-D2F028CF5311}"/>
              </a:ext>
            </a:extLst>
          </p:cNvPr>
          <p:cNvSpPr>
            <a:spLocks noGrp="1"/>
          </p:cNvSpPr>
          <p:nvPr>
            <p:ph type="title"/>
          </p:nvPr>
        </p:nvSpPr>
        <p:spPr/>
        <p:txBody>
          <a:bodyPr/>
          <a:lstStyle/>
          <a:p>
            <a:r>
              <a:rPr lang="en-US" altLang="zh-CN" dirty="0"/>
              <a:t>layers of Figure 15.8</a:t>
            </a:r>
            <a:endParaRPr lang="en-US" dirty="0"/>
          </a:p>
        </p:txBody>
      </p:sp>
      <p:sp>
        <p:nvSpPr>
          <p:cNvPr id="3" name="Content Placeholder 2">
            <a:extLst>
              <a:ext uri="{FF2B5EF4-FFF2-40B4-BE49-F238E27FC236}">
                <a16:creationId xmlns:a16="http://schemas.microsoft.com/office/drawing/2014/main" id="{F4C7F018-C87B-464B-83D3-7D6A15C3A18A}"/>
              </a:ext>
            </a:extLst>
          </p:cNvPr>
          <p:cNvSpPr>
            <a:spLocks noGrp="1"/>
          </p:cNvSpPr>
          <p:nvPr>
            <p:ph idx="1"/>
          </p:nvPr>
        </p:nvSpPr>
        <p:spPr>
          <a:xfrm>
            <a:off x="602300" y="1198293"/>
            <a:ext cx="4475209" cy="3853058"/>
          </a:xfrm>
        </p:spPr>
        <p:txBody>
          <a:bodyPr>
            <a:normAutofit fontScale="62500" lnSpcReduction="20000"/>
          </a:bodyPr>
          <a:lstStyle/>
          <a:p>
            <a:pPr marL="0" indent="0">
              <a:lnSpc>
                <a:spcPct val="100000"/>
              </a:lnSpc>
              <a:spcBef>
                <a:spcPts val="450"/>
              </a:spcBef>
              <a:buNone/>
            </a:pPr>
            <a:r>
              <a:rPr lang="en-US" dirty="0"/>
              <a:t>Figure 15.8 consists of four separate layers. At the bottom, we have the </a:t>
            </a:r>
            <a:r>
              <a:rPr lang="en-US" b="1" dirty="0"/>
              <a:t>terrain layer</a:t>
            </a:r>
            <a:r>
              <a:rPr lang="en-US" dirty="0"/>
              <a:t>, which shows hills, valleys, and water. The next layer shows the </a:t>
            </a:r>
            <a:r>
              <a:rPr lang="en-US" b="1" dirty="0"/>
              <a:t>road network</a:t>
            </a:r>
            <a:r>
              <a:rPr lang="en-US" dirty="0"/>
              <a:t>. On top of the road layer, I have placed a </a:t>
            </a:r>
            <a:r>
              <a:rPr lang="en-US" b="1" dirty="0"/>
              <a:t>layer indicating the location of individual wind turbines</a:t>
            </a:r>
            <a:r>
              <a:rPr lang="en-US" dirty="0"/>
              <a:t>. This layer also contains the two rectangles highlighting the majority of the wind turbines. Finally, </a:t>
            </a:r>
            <a:r>
              <a:rPr lang="en-US" b="1" dirty="0"/>
              <a:t>the top layer adds the locations and names of cities</a:t>
            </a:r>
            <a:r>
              <a:rPr lang="en-US" dirty="0"/>
              <a:t>. These four layers are shown separately in Figure 15.9. </a:t>
            </a:r>
          </a:p>
          <a:p>
            <a:pPr marL="0" indent="0">
              <a:lnSpc>
                <a:spcPct val="100000"/>
              </a:lnSpc>
              <a:spcBef>
                <a:spcPts val="450"/>
              </a:spcBef>
              <a:buNone/>
            </a:pPr>
            <a:r>
              <a:rPr lang="en-US" dirty="0"/>
              <a:t>For any given map we want to make, </a:t>
            </a:r>
            <a:r>
              <a:rPr lang="en-US" b="1" dirty="0"/>
              <a:t>we may want to add or remove some of these layers</a:t>
            </a:r>
            <a:r>
              <a:rPr lang="en-US" dirty="0"/>
              <a:t>. </a:t>
            </a:r>
            <a:r>
              <a:rPr lang="en-US" sz="1600" dirty="0"/>
              <a:t>For example, if we wanted to draw a map of voting districts, we might consider terrain information to be irrelevant and distracting. Alternatively, if we wanted to draw a map of exposed or covered roof areas to assess potential for solar power generation, we might want to replace terrain information with satellite imagery that shows individual roofs and actual vegetation. You can interactively try these different types of layers in most online map applications, such as Google Maps. </a:t>
            </a:r>
          </a:p>
          <a:p>
            <a:pPr marL="0" indent="0">
              <a:lnSpc>
                <a:spcPct val="100000"/>
              </a:lnSpc>
              <a:spcBef>
                <a:spcPts val="450"/>
              </a:spcBef>
              <a:buNone/>
            </a:pPr>
            <a:r>
              <a:rPr lang="en-US" dirty="0"/>
              <a:t>I would like to emphasize that </a:t>
            </a:r>
            <a:r>
              <a:rPr lang="en-US" b="1" dirty="0"/>
              <a:t>regardless of which layers we decide to keep or remove</a:t>
            </a:r>
            <a:r>
              <a:rPr lang="en-US" dirty="0"/>
              <a:t>, it is generally </a:t>
            </a:r>
            <a:r>
              <a:rPr lang="en-US" b="1" dirty="0"/>
              <a:t>recommended to add a scale bar and a north arrow</a:t>
            </a:r>
            <a:r>
              <a:rPr lang="en-US" dirty="0"/>
              <a:t>. The </a:t>
            </a:r>
            <a:r>
              <a:rPr lang="en-US" b="1" dirty="0"/>
              <a:t>scale bar </a:t>
            </a:r>
            <a:r>
              <a:rPr lang="en-US" dirty="0"/>
              <a:t>helps readers understand the size of the spatial features shown in the map, while the </a:t>
            </a:r>
            <a:r>
              <a:rPr lang="en-US" b="1" dirty="0"/>
              <a:t>north arrow </a:t>
            </a:r>
            <a:r>
              <a:rPr lang="en-US" dirty="0"/>
              <a:t>clarifies the map’s orientation.</a:t>
            </a:r>
          </a:p>
        </p:txBody>
      </p:sp>
      <p:grpSp>
        <p:nvGrpSpPr>
          <p:cNvPr id="11" name="组合 10">
            <a:extLst>
              <a:ext uri="{FF2B5EF4-FFF2-40B4-BE49-F238E27FC236}">
                <a16:creationId xmlns:a16="http://schemas.microsoft.com/office/drawing/2014/main" id="{1E97AA0C-382E-542A-728A-A9F3E2BD7ACF}"/>
              </a:ext>
            </a:extLst>
          </p:cNvPr>
          <p:cNvGrpSpPr/>
          <p:nvPr/>
        </p:nvGrpSpPr>
        <p:grpSpPr>
          <a:xfrm>
            <a:off x="5051159" y="751093"/>
            <a:ext cx="3922951" cy="4034818"/>
            <a:chOff x="5051159" y="751093"/>
            <a:chExt cx="3922951" cy="4034818"/>
          </a:xfrm>
        </p:grpSpPr>
        <p:pic>
          <p:nvPicPr>
            <p:cNvPr id="6" name="图片 5">
              <a:extLst>
                <a:ext uri="{FF2B5EF4-FFF2-40B4-BE49-F238E27FC236}">
                  <a16:creationId xmlns:a16="http://schemas.microsoft.com/office/drawing/2014/main" id="{62FA8E89-47A5-D19F-DCD1-64C779A0A26C}"/>
                </a:ext>
              </a:extLst>
            </p:cNvPr>
            <p:cNvPicPr>
              <a:picLocks noChangeAspect="1"/>
            </p:cNvPicPr>
            <p:nvPr/>
          </p:nvPicPr>
          <p:blipFill>
            <a:blip r:embed="rId3"/>
            <a:stretch>
              <a:fillRect/>
            </a:stretch>
          </p:blipFill>
          <p:spPr>
            <a:xfrm>
              <a:off x="5051159" y="751093"/>
              <a:ext cx="3922951" cy="2935747"/>
            </a:xfrm>
            <a:prstGeom prst="rect">
              <a:avLst/>
            </a:prstGeom>
          </p:spPr>
        </p:pic>
        <p:sp>
          <p:nvSpPr>
            <p:cNvPr id="10" name="文本框 9">
              <a:extLst>
                <a:ext uri="{FF2B5EF4-FFF2-40B4-BE49-F238E27FC236}">
                  <a16:creationId xmlns:a16="http://schemas.microsoft.com/office/drawing/2014/main" id="{F29D9C2B-8D61-C877-3EB9-B607507915A5}"/>
                </a:ext>
              </a:extLst>
            </p:cNvPr>
            <p:cNvSpPr txBox="1"/>
            <p:nvPr/>
          </p:nvSpPr>
          <p:spPr>
            <a:xfrm>
              <a:off x="5199552" y="3862581"/>
              <a:ext cx="3774558" cy="923330"/>
            </a:xfrm>
            <a:prstGeom prst="rect">
              <a:avLst/>
            </a:prstGeom>
            <a:noFill/>
          </p:spPr>
          <p:txBody>
            <a:bodyPr wrap="square">
              <a:spAutoFit/>
            </a:bodyPr>
            <a:lstStyle/>
            <a:p>
              <a:r>
                <a:rPr lang="en-US" altLang="zh-CN" sz="900" dirty="0"/>
                <a:t>Figure 15.9: The individual layers of Figure 15.8. From bottom to top, the figure consists of a terrain layer, a roads layer, a layer </a:t>
              </a:r>
              <a:r>
                <a:rPr lang="en-US" altLang="zh-CN" sz="900" dirty="0" err="1"/>
                <a:t>showning</a:t>
              </a:r>
              <a:r>
                <a:rPr lang="en-US" altLang="zh-CN" sz="900" dirty="0"/>
                <a:t> the wind turbines, and a layer labeling cities and adding a scale bar and north arrow. Map tiles by Stamen Design, under CC BY 3.0. Map data by OpenStreetMap, under </a:t>
              </a:r>
              <a:r>
                <a:rPr lang="en-US" altLang="zh-CN" sz="900" dirty="0" err="1"/>
                <a:t>ODbL</a:t>
              </a:r>
              <a:r>
                <a:rPr lang="en-US" altLang="zh-CN" sz="900" dirty="0"/>
                <a:t>. Wind turbine data source: United States Wind Turbine Database</a:t>
              </a:r>
              <a:endParaRPr lang="zh-CN" altLang="en-US" sz="900" dirty="0"/>
            </a:p>
          </p:txBody>
        </p:sp>
      </p:grpSp>
    </p:spTree>
    <p:extLst>
      <p:ext uri="{BB962C8B-B14F-4D97-AF65-F5344CB8AC3E}">
        <p14:creationId xmlns:p14="http://schemas.microsoft.com/office/powerpoint/2010/main" val="8709155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A316-2AEB-B048-B497-BACE9E8D7502}"/>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7426D8C-F246-7943-AC9F-D2F028CF5311}"/>
              </a:ext>
            </a:extLst>
          </p:cNvPr>
          <p:cNvSpPr>
            <a:spLocks noGrp="1"/>
          </p:cNvSpPr>
          <p:nvPr>
            <p:ph type="title"/>
          </p:nvPr>
        </p:nvSpPr>
        <p:spPr/>
        <p:txBody>
          <a:bodyPr>
            <a:normAutofit/>
          </a:bodyPr>
          <a:lstStyle/>
          <a:p>
            <a:r>
              <a:rPr lang="en-US" altLang="zh-CN" sz="3200" dirty="0"/>
              <a:t>A zoomed-in view of “Shiloh Wind Farm”</a:t>
            </a:r>
            <a:endParaRPr lang="en-US" dirty="0"/>
          </a:p>
        </p:txBody>
      </p:sp>
      <p:sp>
        <p:nvSpPr>
          <p:cNvPr id="3" name="Content Placeholder 2">
            <a:extLst>
              <a:ext uri="{FF2B5EF4-FFF2-40B4-BE49-F238E27FC236}">
                <a16:creationId xmlns:a16="http://schemas.microsoft.com/office/drawing/2014/main" id="{F4C7F018-C87B-464B-83D3-7D6A15C3A18A}"/>
              </a:ext>
            </a:extLst>
          </p:cNvPr>
          <p:cNvSpPr>
            <a:spLocks noGrp="1"/>
          </p:cNvSpPr>
          <p:nvPr>
            <p:ph idx="1"/>
          </p:nvPr>
        </p:nvSpPr>
        <p:spPr>
          <a:xfrm>
            <a:off x="628650" y="1369218"/>
            <a:ext cx="4588392" cy="3592641"/>
          </a:xfrm>
        </p:spPr>
        <p:txBody>
          <a:bodyPr>
            <a:normAutofit fontScale="92500"/>
          </a:bodyPr>
          <a:lstStyle/>
          <a:p>
            <a:pPr marL="0" indent="0">
              <a:lnSpc>
                <a:spcPct val="100000"/>
              </a:lnSpc>
              <a:spcBef>
                <a:spcPts val="500"/>
              </a:spcBef>
              <a:buNone/>
            </a:pPr>
            <a:r>
              <a:rPr lang="en-US" sz="1400" dirty="0"/>
              <a:t>All the concepts discussed in Chapter 2 of mapping data onto aesthetics carry over to maps. </a:t>
            </a:r>
            <a:r>
              <a:rPr lang="en-US" sz="1400" b="1" dirty="0"/>
              <a:t>We can place data points into their geographic context and show other data dimensions via aesthetics such as color or shape. </a:t>
            </a:r>
            <a:r>
              <a:rPr lang="en-US" sz="1400" dirty="0"/>
              <a:t>For example, Figure 15.10 provides a zoomed-in view of the rectangle labeled “Shiloh Wind Farm” in Figure 15.8. Individual wind turbines are shown as dots, with the color of the dots representing when a specific turbine was built and the shape representing the project to which the wind turbine belongs. </a:t>
            </a:r>
          </a:p>
          <a:p>
            <a:pPr marL="0" indent="0">
              <a:lnSpc>
                <a:spcPct val="100000"/>
              </a:lnSpc>
              <a:spcBef>
                <a:spcPts val="500"/>
              </a:spcBef>
              <a:buNone/>
            </a:pPr>
            <a:r>
              <a:rPr lang="en-US" sz="1400" dirty="0"/>
              <a:t>A map such as this one can provide </a:t>
            </a:r>
            <a:r>
              <a:rPr lang="en-US" sz="1400" b="1" dirty="0"/>
              <a:t>a quick overview of how an area was developed</a:t>
            </a:r>
            <a:r>
              <a:rPr lang="en-US" sz="1400" dirty="0"/>
              <a:t>. E.g., here we see that EDF Renewables is a relatively small project built before 2000, High Winds is a moderately sized project build between 2000 and 2004, and Shiloh and Solano are the largest two projects in the area, both built over an extended period of time.</a:t>
            </a:r>
          </a:p>
        </p:txBody>
      </p:sp>
      <p:grpSp>
        <p:nvGrpSpPr>
          <p:cNvPr id="11" name="组合 10">
            <a:extLst>
              <a:ext uri="{FF2B5EF4-FFF2-40B4-BE49-F238E27FC236}">
                <a16:creationId xmlns:a16="http://schemas.microsoft.com/office/drawing/2014/main" id="{8CA03CF8-5C50-E9B1-3D94-59B2DC3B37C1}"/>
              </a:ext>
            </a:extLst>
          </p:cNvPr>
          <p:cNvGrpSpPr/>
          <p:nvPr/>
        </p:nvGrpSpPr>
        <p:grpSpPr>
          <a:xfrm>
            <a:off x="5217042" y="1296707"/>
            <a:ext cx="3790285" cy="3716120"/>
            <a:chOff x="5217042" y="1296707"/>
            <a:chExt cx="3790285" cy="3716120"/>
          </a:xfrm>
        </p:grpSpPr>
        <p:pic>
          <p:nvPicPr>
            <p:cNvPr id="6" name="图片 5">
              <a:extLst>
                <a:ext uri="{FF2B5EF4-FFF2-40B4-BE49-F238E27FC236}">
                  <a16:creationId xmlns:a16="http://schemas.microsoft.com/office/drawing/2014/main" id="{B4F8A376-774C-FFD7-A1D2-45BA4AA59A52}"/>
                </a:ext>
              </a:extLst>
            </p:cNvPr>
            <p:cNvPicPr>
              <a:picLocks noChangeAspect="1"/>
            </p:cNvPicPr>
            <p:nvPr/>
          </p:nvPicPr>
          <p:blipFill>
            <a:blip r:embed="rId3"/>
            <a:stretch>
              <a:fillRect/>
            </a:stretch>
          </p:blipFill>
          <p:spPr>
            <a:xfrm>
              <a:off x="5523171" y="1296707"/>
              <a:ext cx="3314699" cy="2414587"/>
            </a:xfrm>
            <a:prstGeom prst="rect">
              <a:avLst/>
            </a:prstGeom>
          </p:spPr>
        </p:pic>
        <p:sp>
          <p:nvSpPr>
            <p:cNvPr id="10" name="文本框 9">
              <a:extLst>
                <a:ext uri="{FF2B5EF4-FFF2-40B4-BE49-F238E27FC236}">
                  <a16:creationId xmlns:a16="http://schemas.microsoft.com/office/drawing/2014/main" id="{950F7ADD-CB9F-626A-76A1-2B062A0D328F}"/>
                </a:ext>
              </a:extLst>
            </p:cNvPr>
            <p:cNvSpPr txBox="1"/>
            <p:nvPr/>
          </p:nvSpPr>
          <p:spPr>
            <a:xfrm>
              <a:off x="5217042" y="3812498"/>
              <a:ext cx="3790285" cy="1200329"/>
            </a:xfrm>
            <a:prstGeom prst="rect">
              <a:avLst/>
            </a:prstGeom>
            <a:noFill/>
          </p:spPr>
          <p:txBody>
            <a:bodyPr wrap="square">
              <a:spAutoFit/>
            </a:bodyPr>
            <a:lstStyle/>
            <a:p>
              <a:r>
                <a:rPr lang="en-US" altLang="zh-CN" sz="900" dirty="0"/>
                <a:t>Figure 15.10: Location of individual wind turbines in the Shiloh Wind Farm. Each dot highlights the location of one wind turbine. The map area corresponds to the rectangle in Figure 15.8. Dots are colored by when the wind turbine was built, and the shape of the dots represents the various projects to which the individual wind turbines belong. Map tiles by Stamen Design, under CC BY 3.0. Map data by OpenStreetMap, under </a:t>
              </a:r>
              <a:r>
                <a:rPr lang="en-US" altLang="zh-CN" sz="900" dirty="0" err="1"/>
                <a:t>ODbL</a:t>
              </a:r>
              <a:r>
                <a:rPr lang="en-US" altLang="zh-CN" sz="900" dirty="0"/>
                <a:t>. Wind turbine data source: United States Wind Turbine Database</a:t>
              </a:r>
              <a:endParaRPr lang="zh-CN" altLang="en-US" sz="900" dirty="0"/>
            </a:p>
          </p:txBody>
        </p:sp>
      </p:grpSp>
    </p:spTree>
    <p:extLst>
      <p:ext uri="{BB962C8B-B14F-4D97-AF65-F5344CB8AC3E}">
        <p14:creationId xmlns:p14="http://schemas.microsoft.com/office/powerpoint/2010/main" val="3074669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A316-2AEB-B048-B497-BACE9E8D7502}"/>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7426D8C-F246-7943-AC9F-D2F028CF5311}"/>
              </a:ext>
            </a:extLst>
          </p:cNvPr>
          <p:cNvSpPr>
            <a:spLocks noGrp="1"/>
          </p:cNvSpPr>
          <p:nvPr>
            <p:ph type="title"/>
          </p:nvPr>
        </p:nvSpPr>
        <p:spPr/>
        <p:txBody>
          <a:bodyPr/>
          <a:lstStyle/>
          <a:p>
            <a:r>
              <a:rPr lang="en-US" dirty="0"/>
              <a:t>15.3 Choropleth mapping</a:t>
            </a:r>
          </a:p>
        </p:txBody>
      </p:sp>
      <p:sp>
        <p:nvSpPr>
          <p:cNvPr id="3" name="Content Placeholder 2">
            <a:extLst>
              <a:ext uri="{FF2B5EF4-FFF2-40B4-BE49-F238E27FC236}">
                <a16:creationId xmlns:a16="http://schemas.microsoft.com/office/drawing/2014/main" id="{F4C7F018-C87B-464B-83D3-7D6A15C3A18A}"/>
              </a:ext>
            </a:extLst>
          </p:cNvPr>
          <p:cNvSpPr>
            <a:spLocks noGrp="1"/>
          </p:cNvSpPr>
          <p:nvPr>
            <p:ph idx="1"/>
          </p:nvPr>
        </p:nvSpPr>
        <p:spPr>
          <a:xfrm>
            <a:off x="628651" y="1369218"/>
            <a:ext cx="4451054" cy="3585553"/>
          </a:xfrm>
        </p:spPr>
        <p:txBody>
          <a:bodyPr>
            <a:normAutofit fontScale="70000" lnSpcReduction="20000"/>
          </a:bodyPr>
          <a:lstStyle/>
          <a:p>
            <a:pPr marL="0" indent="0">
              <a:lnSpc>
                <a:spcPct val="100000"/>
              </a:lnSpc>
              <a:spcBef>
                <a:spcPts val="500"/>
              </a:spcBef>
              <a:buNone/>
            </a:pPr>
            <a:r>
              <a:rPr lang="en-US" dirty="0"/>
              <a:t>We frequently want to show how some quantity varies across locations. We can do so by coloring individual regions in a map according to the data dimension we want to display. Such maps are called </a:t>
            </a:r>
            <a:r>
              <a:rPr lang="en-US" b="1" dirty="0"/>
              <a:t>choropleth maps</a:t>
            </a:r>
            <a:r>
              <a:rPr lang="en-US" dirty="0"/>
              <a:t>.</a:t>
            </a:r>
          </a:p>
          <a:p>
            <a:pPr marL="0" indent="0">
              <a:lnSpc>
                <a:spcPct val="100000"/>
              </a:lnSpc>
              <a:spcBef>
                <a:spcPts val="500"/>
              </a:spcBef>
              <a:buNone/>
            </a:pPr>
            <a:r>
              <a:rPr lang="en-US" dirty="0"/>
              <a:t>As a simple example, consider the population density (persons per square kilometer) across the United States. We take the population number for each county in the U.S., divide it by the county’s surface area, and then draw a map where </a:t>
            </a:r>
            <a:r>
              <a:rPr lang="en-US" b="1" dirty="0"/>
              <a:t>the color of each county corresponds to the ratio between population number and area</a:t>
            </a:r>
            <a:r>
              <a:rPr lang="en-US" dirty="0"/>
              <a:t> (Figure 15.11). </a:t>
            </a:r>
          </a:p>
          <a:p>
            <a:pPr marL="0" indent="0">
              <a:lnSpc>
                <a:spcPct val="100000"/>
              </a:lnSpc>
              <a:spcBef>
                <a:spcPts val="500"/>
              </a:spcBef>
              <a:buNone/>
            </a:pPr>
            <a:r>
              <a:rPr lang="en-US" dirty="0"/>
              <a:t>We can see how the </a:t>
            </a:r>
            <a:r>
              <a:rPr lang="en-US" dirty="0" err="1"/>
              <a:t>the</a:t>
            </a:r>
            <a:r>
              <a:rPr lang="en-US" dirty="0"/>
              <a:t> major cities on the east and the west coast are the most populated areas of the U.S., the great plains and western states have low population densities, and the state of Alaska is the least populated of all.</a:t>
            </a:r>
          </a:p>
        </p:txBody>
      </p:sp>
      <p:grpSp>
        <p:nvGrpSpPr>
          <p:cNvPr id="11" name="组合 10">
            <a:extLst>
              <a:ext uri="{FF2B5EF4-FFF2-40B4-BE49-F238E27FC236}">
                <a16:creationId xmlns:a16="http://schemas.microsoft.com/office/drawing/2014/main" id="{C1045DC1-1F39-DED9-A886-F0A145861F33}"/>
              </a:ext>
            </a:extLst>
          </p:cNvPr>
          <p:cNvGrpSpPr/>
          <p:nvPr/>
        </p:nvGrpSpPr>
        <p:grpSpPr>
          <a:xfrm>
            <a:off x="5200871" y="1530702"/>
            <a:ext cx="3821962" cy="3262583"/>
            <a:chOff x="5200871" y="1369219"/>
            <a:chExt cx="3821962" cy="3262583"/>
          </a:xfrm>
        </p:grpSpPr>
        <p:pic>
          <p:nvPicPr>
            <p:cNvPr id="6" name="图片 5">
              <a:extLst>
                <a:ext uri="{FF2B5EF4-FFF2-40B4-BE49-F238E27FC236}">
                  <a16:creationId xmlns:a16="http://schemas.microsoft.com/office/drawing/2014/main" id="{A4251D72-5957-887E-FC0D-C3308E1AB917}"/>
                </a:ext>
              </a:extLst>
            </p:cNvPr>
            <p:cNvPicPr>
              <a:picLocks noChangeAspect="1"/>
            </p:cNvPicPr>
            <p:nvPr/>
          </p:nvPicPr>
          <p:blipFill>
            <a:blip r:embed="rId3"/>
            <a:stretch>
              <a:fillRect/>
            </a:stretch>
          </p:blipFill>
          <p:spPr>
            <a:xfrm>
              <a:off x="5287926" y="1369219"/>
              <a:ext cx="3660443" cy="2572346"/>
            </a:xfrm>
            <a:prstGeom prst="rect">
              <a:avLst/>
            </a:prstGeom>
          </p:spPr>
        </p:pic>
        <p:sp>
          <p:nvSpPr>
            <p:cNvPr id="10" name="文本框 9">
              <a:extLst>
                <a:ext uri="{FF2B5EF4-FFF2-40B4-BE49-F238E27FC236}">
                  <a16:creationId xmlns:a16="http://schemas.microsoft.com/office/drawing/2014/main" id="{2D28A9F2-11D8-B8C4-7467-E064EDF19687}"/>
                </a:ext>
              </a:extLst>
            </p:cNvPr>
            <p:cNvSpPr txBox="1"/>
            <p:nvPr/>
          </p:nvSpPr>
          <p:spPr>
            <a:xfrm>
              <a:off x="5200871" y="4123971"/>
              <a:ext cx="3821962" cy="507831"/>
            </a:xfrm>
            <a:prstGeom prst="rect">
              <a:avLst/>
            </a:prstGeom>
            <a:noFill/>
          </p:spPr>
          <p:txBody>
            <a:bodyPr wrap="square">
              <a:spAutoFit/>
            </a:bodyPr>
            <a:lstStyle/>
            <a:p>
              <a:r>
                <a:rPr lang="en-US" altLang="zh-CN" sz="900" dirty="0"/>
                <a:t>Figure 15.11: Population density in every U.S. county, shown as a choropleth map. Population density is reported as persons per square kilometer. Data source: 2015 Five-Year American Community Survey</a:t>
              </a:r>
              <a:endParaRPr lang="zh-CN" altLang="en-US" sz="900" dirty="0"/>
            </a:p>
          </p:txBody>
        </p:sp>
      </p:grpSp>
    </p:spTree>
    <p:extLst>
      <p:ext uri="{BB962C8B-B14F-4D97-AF65-F5344CB8AC3E}">
        <p14:creationId xmlns:p14="http://schemas.microsoft.com/office/powerpoint/2010/main" val="2135034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A316-2AEB-B048-B497-BACE9E8D7502}"/>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7426D8C-F246-7943-AC9F-D2F028CF5311}"/>
              </a:ext>
            </a:extLst>
          </p:cNvPr>
          <p:cNvSpPr>
            <a:spLocks noGrp="1"/>
          </p:cNvSpPr>
          <p:nvPr>
            <p:ph type="title"/>
          </p:nvPr>
        </p:nvSpPr>
        <p:spPr/>
        <p:txBody>
          <a:bodyPr/>
          <a:lstStyle/>
          <a:p>
            <a:r>
              <a:rPr lang="en-US" altLang="zh-CN" sz="3200" b="1" dirty="0"/>
              <a:t>Dark background</a:t>
            </a:r>
            <a:endParaRPr lang="en-US" dirty="0"/>
          </a:p>
        </p:txBody>
      </p:sp>
      <p:sp>
        <p:nvSpPr>
          <p:cNvPr id="3" name="Content Placeholder 2">
            <a:extLst>
              <a:ext uri="{FF2B5EF4-FFF2-40B4-BE49-F238E27FC236}">
                <a16:creationId xmlns:a16="http://schemas.microsoft.com/office/drawing/2014/main" id="{F4C7F018-C87B-464B-83D3-7D6A15C3A18A}"/>
              </a:ext>
            </a:extLst>
          </p:cNvPr>
          <p:cNvSpPr>
            <a:spLocks noGrp="1"/>
          </p:cNvSpPr>
          <p:nvPr>
            <p:ph idx="1"/>
          </p:nvPr>
        </p:nvSpPr>
        <p:spPr>
          <a:xfrm>
            <a:off x="628650" y="1369218"/>
            <a:ext cx="4538773" cy="3578465"/>
          </a:xfrm>
        </p:spPr>
        <p:txBody>
          <a:bodyPr>
            <a:normAutofit fontScale="92500"/>
          </a:bodyPr>
          <a:lstStyle/>
          <a:p>
            <a:pPr marL="0" indent="0">
              <a:lnSpc>
                <a:spcPct val="100000"/>
              </a:lnSpc>
              <a:spcBef>
                <a:spcPts val="500"/>
              </a:spcBef>
              <a:buNone/>
            </a:pPr>
            <a:r>
              <a:rPr lang="en-US" sz="1400" b="1" dirty="0"/>
              <a:t>Figure 15.11 uses light colors to represent low population densities and dark colors to represent high densities</a:t>
            </a:r>
            <a:r>
              <a:rPr lang="en-US" sz="1400" dirty="0"/>
              <a:t>, so that high-density metropolitan areas stand out as dark colors on a background of light colors. We tend to associate darker colors with higher intensities when the background color of the figure is light. </a:t>
            </a:r>
          </a:p>
          <a:p>
            <a:pPr marL="0" indent="0">
              <a:lnSpc>
                <a:spcPct val="100000"/>
              </a:lnSpc>
              <a:spcBef>
                <a:spcPts val="500"/>
              </a:spcBef>
              <a:buNone/>
            </a:pPr>
            <a:r>
              <a:rPr lang="en-US" sz="1400" dirty="0"/>
              <a:t>However, we can also </a:t>
            </a:r>
            <a:r>
              <a:rPr lang="en-US" sz="1400" b="1" dirty="0"/>
              <a:t>pick a color scale where high values light up on a dark background </a:t>
            </a:r>
            <a:r>
              <a:rPr lang="en-US" sz="1400" dirty="0"/>
              <a:t>(Figure 15.12). As longs as the lighter colors fall into the red-yellow spectrum, so that they appear to be glowing, they can be perceived as representing higher intensities. </a:t>
            </a:r>
          </a:p>
          <a:p>
            <a:pPr marL="0" indent="0">
              <a:lnSpc>
                <a:spcPct val="100000"/>
              </a:lnSpc>
              <a:spcBef>
                <a:spcPts val="500"/>
              </a:spcBef>
              <a:buNone/>
            </a:pPr>
            <a:r>
              <a:rPr lang="en-US" sz="1400" dirty="0"/>
              <a:t>As a general principle, when figures are meant to be printed on white paper then light-colored background areas (as in Figure 15.11) will typically work better. For online viewing or on a dark background, dark-colored background areas (as in Figure 15.12) may be preferable.</a:t>
            </a:r>
          </a:p>
        </p:txBody>
      </p:sp>
      <p:pic>
        <p:nvPicPr>
          <p:cNvPr id="6" name="图片 5">
            <a:extLst>
              <a:ext uri="{FF2B5EF4-FFF2-40B4-BE49-F238E27FC236}">
                <a16:creationId xmlns:a16="http://schemas.microsoft.com/office/drawing/2014/main" id="{27015D9B-4981-C526-25A1-4C9FC843ABAF}"/>
              </a:ext>
            </a:extLst>
          </p:cNvPr>
          <p:cNvPicPr>
            <a:picLocks noChangeAspect="1"/>
          </p:cNvPicPr>
          <p:nvPr/>
        </p:nvPicPr>
        <p:blipFill>
          <a:blip r:embed="rId3"/>
          <a:stretch>
            <a:fillRect/>
          </a:stretch>
        </p:blipFill>
        <p:spPr>
          <a:xfrm>
            <a:off x="5493489" y="1576019"/>
            <a:ext cx="3430329" cy="2453776"/>
          </a:xfrm>
          <a:prstGeom prst="rect">
            <a:avLst/>
          </a:prstGeom>
        </p:spPr>
      </p:pic>
      <p:sp>
        <p:nvSpPr>
          <p:cNvPr id="10" name="文本框 9">
            <a:extLst>
              <a:ext uri="{FF2B5EF4-FFF2-40B4-BE49-F238E27FC236}">
                <a16:creationId xmlns:a16="http://schemas.microsoft.com/office/drawing/2014/main" id="{8E456EF3-3379-7190-A6C1-086C4D1AB7DC}"/>
              </a:ext>
            </a:extLst>
          </p:cNvPr>
          <p:cNvSpPr txBox="1"/>
          <p:nvPr/>
        </p:nvSpPr>
        <p:spPr>
          <a:xfrm>
            <a:off x="5534689" y="4029795"/>
            <a:ext cx="3347927" cy="923330"/>
          </a:xfrm>
          <a:prstGeom prst="rect">
            <a:avLst/>
          </a:prstGeom>
          <a:noFill/>
        </p:spPr>
        <p:txBody>
          <a:bodyPr wrap="square">
            <a:spAutoFit/>
          </a:bodyPr>
          <a:lstStyle/>
          <a:p>
            <a:r>
              <a:rPr lang="en-US" altLang="zh-CN" sz="900" dirty="0"/>
              <a:t>Figure 15.12: Population density in every U.S. county, shown as a choropleth map. This map is identical to Figure 15.11 except that now the color scale uses light colors for high population densities and dark colors for low population densities. Data source: 2015 Five-Year American Community Survey</a:t>
            </a:r>
            <a:endParaRPr lang="zh-CN" altLang="en-US" sz="900" dirty="0"/>
          </a:p>
        </p:txBody>
      </p:sp>
    </p:spTree>
    <p:extLst>
      <p:ext uri="{BB962C8B-B14F-4D97-AF65-F5344CB8AC3E}">
        <p14:creationId xmlns:p14="http://schemas.microsoft.com/office/powerpoint/2010/main" val="21246969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A316-2AEB-B048-B497-BACE9E8D7502}"/>
              </a:ext>
            </a:extLst>
          </p:cNvPr>
          <p:cNvPicPr>
            <a:picLocks noChangeAspect="1"/>
          </p:cNvPicPr>
          <p:nvPr/>
        </p:nvPicPr>
        <p:blipFill>
          <a:blip r:embed="rId3"/>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7426D8C-F246-7943-AC9F-D2F028CF5311}"/>
              </a:ext>
            </a:extLst>
          </p:cNvPr>
          <p:cNvSpPr>
            <a:spLocks noGrp="1"/>
          </p:cNvSpPr>
          <p:nvPr>
            <p:ph type="title"/>
          </p:nvPr>
        </p:nvSpPr>
        <p:spPr>
          <a:xfrm>
            <a:off x="628649" y="575352"/>
            <a:ext cx="8182197" cy="692663"/>
          </a:xfrm>
        </p:spPr>
        <p:txBody>
          <a:bodyPr>
            <a:noAutofit/>
          </a:bodyPr>
          <a:lstStyle/>
          <a:p>
            <a:r>
              <a:rPr lang="en-US" altLang="zh-CN" sz="2800" b="1" dirty="0"/>
              <a:t>choropleths colored according to some quantity that is not a density</a:t>
            </a:r>
            <a:endParaRPr lang="en-US" sz="2400" dirty="0"/>
          </a:p>
        </p:txBody>
      </p:sp>
      <p:sp>
        <p:nvSpPr>
          <p:cNvPr id="3" name="Content Placeholder 2">
            <a:extLst>
              <a:ext uri="{FF2B5EF4-FFF2-40B4-BE49-F238E27FC236}">
                <a16:creationId xmlns:a16="http://schemas.microsoft.com/office/drawing/2014/main" id="{F4C7F018-C87B-464B-83D3-7D6A15C3A18A}"/>
              </a:ext>
            </a:extLst>
          </p:cNvPr>
          <p:cNvSpPr>
            <a:spLocks noGrp="1"/>
          </p:cNvSpPr>
          <p:nvPr>
            <p:ph idx="1"/>
          </p:nvPr>
        </p:nvSpPr>
        <p:spPr>
          <a:xfrm>
            <a:off x="628651" y="1352054"/>
            <a:ext cx="4971248" cy="3750551"/>
          </a:xfrm>
        </p:spPr>
        <p:txBody>
          <a:bodyPr>
            <a:normAutofit fontScale="92500"/>
          </a:bodyPr>
          <a:lstStyle/>
          <a:p>
            <a:pPr marL="0" indent="0">
              <a:spcBef>
                <a:spcPts val="400"/>
              </a:spcBef>
              <a:buNone/>
            </a:pPr>
            <a:r>
              <a:rPr lang="en-US" sz="1400" dirty="0"/>
              <a:t>Choropleths work best when the coloring represents a density. We perceive larger areas as corresponding to larger amounts than smaller areas, and shading by density corrects for this effect. However, in practice, we often see </a:t>
            </a:r>
            <a:r>
              <a:rPr lang="en-US" sz="1400" b="1" dirty="0"/>
              <a:t>choropleths colored according to some quantity that is not a density</a:t>
            </a:r>
            <a:r>
              <a:rPr lang="en-US" sz="1400" dirty="0"/>
              <a:t>. </a:t>
            </a:r>
          </a:p>
          <a:p>
            <a:pPr marL="0" indent="0">
              <a:spcBef>
                <a:spcPts val="400"/>
              </a:spcBef>
              <a:buNone/>
            </a:pPr>
            <a:r>
              <a:rPr lang="en-US" sz="1400" dirty="0"/>
              <a:t>For example, in Figure 4.4 I showed a choropleth of median annual income in Texas counties. Such choropleth maps can be appropriate when they are prepared with caution. </a:t>
            </a:r>
            <a:r>
              <a:rPr lang="en-US" sz="1400" b="1" dirty="0"/>
              <a:t>There are two conditions under which we can color-map quantities that are not densities</a:t>
            </a:r>
            <a:r>
              <a:rPr lang="en-US" sz="1400" dirty="0"/>
              <a:t>: </a:t>
            </a:r>
          </a:p>
          <a:p>
            <a:pPr marL="0" indent="0">
              <a:spcBef>
                <a:spcPts val="400"/>
              </a:spcBef>
              <a:buNone/>
            </a:pPr>
            <a:r>
              <a:rPr lang="en-US" sz="1400" dirty="0"/>
              <a:t>First, if all the individual areas we color have approximately the same size and shape, then we don’t have to worry about some areas drawing disproportionate attention solely due to their size. </a:t>
            </a:r>
          </a:p>
          <a:p>
            <a:pPr marL="0" indent="0">
              <a:spcBef>
                <a:spcPts val="400"/>
              </a:spcBef>
              <a:buNone/>
            </a:pPr>
            <a:r>
              <a:rPr lang="en-US" sz="1400" dirty="0"/>
              <a:t>Second, if the individual areas we color are relatively small compared to the overall size of the map and if the quantity that color represents changes on a scale larger than the individual colored areas, then again we don’t have to worry about some areas drawing disproportionate attention solely due to their size.</a:t>
            </a:r>
          </a:p>
          <a:p>
            <a:pPr marL="0" indent="0">
              <a:spcBef>
                <a:spcPts val="400"/>
              </a:spcBef>
              <a:buNone/>
            </a:pPr>
            <a:r>
              <a:rPr lang="en-US" sz="1400" dirty="0"/>
              <a:t>Both of these conditions are approximately met in Figure 4.4.</a:t>
            </a:r>
          </a:p>
        </p:txBody>
      </p:sp>
      <p:grpSp>
        <p:nvGrpSpPr>
          <p:cNvPr id="13" name="组合 12">
            <a:extLst>
              <a:ext uri="{FF2B5EF4-FFF2-40B4-BE49-F238E27FC236}">
                <a16:creationId xmlns:a16="http://schemas.microsoft.com/office/drawing/2014/main" id="{4248F2E0-6D62-9275-C6F2-A8D655516B1B}"/>
              </a:ext>
            </a:extLst>
          </p:cNvPr>
          <p:cNvGrpSpPr/>
          <p:nvPr/>
        </p:nvGrpSpPr>
        <p:grpSpPr>
          <a:xfrm>
            <a:off x="5525302" y="1324504"/>
            <a:ext cx="3549544" cy="3577072"/>
            <a:chOff x="5525302" y="1324504"/>
            <a:chExt cx="3549544" cy="3577072"/>
          </a:xfrm>
        </p:grpSpPr>
        <p:pic>
          <p:nvPicPr>
            <p:cNvPr id="6" name="图片 5">
              <a:extLst>
                <a:ext uri="{FF2B5EF4-FFF2-40B4-BE49-F238E27FC236}">
                  <a16:creationId xmlns:a16="http://schemas.microsoft.com/office/drawing/2014/main" id="{C2946533-5B39-221F-E463-DDD4105E4EA3}"/>
                </a:ext>
              </a:extLst>
            </p:cNvPr>
            <p:cNvPicPr>
              <a:picLocks noChangeAspect="1"/>
            </p:cNvPicPr>
            <p:nvPr/>
          </p:nvPicPr>
          <p:blipFill>
            <a:blip r:embed="rId4"/>
            <a:stretch>
              <a:fillRect/>
            </a:stretch>
          </p:blipFill>
          <p:spPr>
            <a:xfrm>
              <a:off x="5525302" y="1324504"/>
              <a:ext cx="3360056" cy="2411819"/>
            </a:xfrm>
            <a:prstGeom prst="rect">
              <a:avLst/>
            </a:prstGeom>
          </p:spPr>
        </p:pic>
        <p:sp>
          <p:nvSpPr>
            <p:cNvPr id="12" name="文本框 11">
              <a:extLst>
                <a:ext uri="{FF2B5EF4-FFF2-40B4-BE49-F238E27FC236}">
                  <a16:creationId xmlns:a16="http://schemas.microsoft.com/office/drawing/2014/main" id="{D21D9C28-7ACD-7EA3-42AA-A1D6B7B70617}"/>
                </a:ext>
              </a:extLst>
            </p:cNvPr>
            <p:cNvSpPr txBox="1"/>
            <p:nvPr/>
          </p:nvSpPr>
          <p:spPr>
            <a:xfrm>
              <a:off x="5651079" y="3978246"/>
              <a:ext cx="3423767" cy="923330"/>
            </a:xfrm>
            <a:prstGeom prst="rect">
              <a:avLst/>
            </a:prstGeom>
            <a:noFill/>
          </p:spPr>
          <p:txBody>
            <a:bodyPr wrap="square">
              <a:spAutoFit/>
            </a:bodyPr>
            <a:lstStyle/>
            <a:p>
              <a:r>
                <a:rPr lang="en-US" altLang="zh-CN" sz="900" dirty="0"/>
                <a:t>Figure 4.4: Median annual income in Texas counties. The highest median incomes are seen in major Texas metropolitan areas, in particular near Houston and Dallas. No median income estimate is available for Loving County in West Texas and therefore that county is shown in gray. Data source: 2015 Five-Year American Community Survey</a:t>
              </a:r>
              <a:endParaRPr lang="zh-CN" altLang="en-US" sz="900" dirty="0"/>
            </a:p>
          </p:txBody>
        </p:sp>
      </p:grpSp>
    </p:spTree>
    <p:extLst>
      <p:ext uri="{BB962C8B-B14F-4D97-AF65-F5344CB8AC3E}">
        <p14:creationId xmlns:p14="http://schemas.microsoft.com/office/powerpoint/2010/main" val="4073194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A316-2AEB-B048-B497-BACE9E8D7502}"/>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7426D8C-F246-7943-AC9F-D2F028CF5311}"/>
              </a:ext>
            </a:extLst>
          </p:cNvPr>
          <p:cNvSpPr>
            <a:spLocks noGrp="1"/>
          </p:cNvSpPr>
          <p:nvPr>
            <p:ph type="title"/>
          </p:nvPr>
        </p:nvSpPr>
        <p:spPr/>
        <p:txBody>
          <a:bodyPr/>
          <a:lstStyle/>
          <a:p>
            <a:r>
              <a:rPr lang="en-US" dirty="0"/>
              <a:t>15 Visualizing geospatial data</a:t>
            </a:r>
          </a:p>
        </p:txBody>
      </p:sp>
      <p:sp>
        <p:nvSpPr>
          <p:cNvPr id="3" name="Content Placeholder 2">
            <a:extLst>
              <a:ext uri="{FF2B5EF4-FFF2-40B4-BE49-F238E27FC236}">
                <a16:creationId xmlns:a16="http://schemas.microsoft.com/office/drawing/2014/main" id="{F4C7F018-C87B-464B-83D3-7D6A15C3A18A}"/>
              </a:ext>
            </a:extLst>
          </p:cNvPr>
          <p:cNvSpPr>
            <a:spLocks noGrp="1"/>
          </p:cNvSpPr>
          <p:nvPr>
            <p:ph idx="1"/>
          </p:nvPr>
        </p:nvSpPr>
        <p:spPr/>
        <p:txBody>
          <a:bodyPr>
            <a:normAutofit lnSpcReduction="10000"/>
          </a:bodyPr>
          <a:lstStyle/>
          <a:p>
            <a:pPr marL="0" indent="0">
              <a:buNone/>
            </a:pPr>
            <a:r>
              <a:rPr lang="en-US" dirty="0"/>
              <a:t>Many datasets contain </a:t>
            </a:r>
            <a:r>
              <a:rPr lang="en-US" b="1" dirty="0"/>
              <a:t>information linked to locations in the physical world</a:t>
            </a:r>
            <a:r>
              <a:rPr lang="en-US" dirty="0"/>
              <a:t>. For example, in an ecological study, a dataset may list where specific plants or animals have been found. Similarly, in a socioeconomic or political context, a dataset may contain information about where people with specific attributes (such as income, age, or educational attainment) live, or where man-made objects (e.g., bridges, roads, buildings) have been constructed. </a:t>
            </a:r>
          </a:p>
          <a:p>
            <a:pPr marL="0" indent="0">
              <a:buNone/>
            </a:pPr>
            <a:r>
              <a:rPr lang="en-US" dirty="0"/>
              <a:t>In all these cases, it can be helpful to visualize the data in their proper geospatial context, i.e., </a:t>
            </a:r>
            <a:r>
              <a:rPr lang="en-US" b="1" dirty="0"/>
              <a:t>to show the data on a realistic map or alternatively as a map-like diagram.</a:t>
            </a:r>
          </a:p>
        </p:txBody>
      </p:sp>
    </p:spTree>
    <p:extLst>
      <p:ext uri="{BB962C8B-B14F-4D97-AF65-F5344CB8AC3E}">
        <p14:creationId xmlns:p14="http://schemas.microsoft.com/office/powerpoint/2010/main" val="3183933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A316-2AEB-B048-B497-BACE9E8D7502}"/>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7426D8C-F246-7943-AC9F-D2F028CF5311}"/>
              </a:ext>
            </a:extLst>
          </p:cNvPr>
          <p:cNvSpPr>
            <a:spLocks noGrp="1"/>
          </p:cNvSpPr>
          <p:nvPr>
            <p:ph type="title"/>
          </p:nvPr>
        </p:nvSpPr>
        <p:spPr/>
        <p:txBody>
          <a:bodyPr/>
          <a:lstStyle/>
          <a:p>
            <a:r>
              <a:rPr lang="en-US" dirty="0"/>
              <a:t>Diverging color scale</a:t>
            </a:r>
          </a:p>
        </p:txBody>
      </p:sp>
      <p:sp>
        <p:nvSpPr>
          <p:cNvPr id="3" name="Content Placeholder 2">
            <a:extLst>
              <a:ext uri="{FF2B5EF4-FFF2-40B4-BE49-F238E27FC236}">
                <a16:creationId xmlns:a16="http://schemas.microsoft.com/office/drawing/2014/main" id="{F4C7F018-C87B-464B-83D3-7D6A15C3A18A}"/>
              </a:ext>
            </a:extLst>
          </p:cNvPr>
          <p:cNvSpPr>
            <a:spLocks noGrp="1"/>
          </p:cNvSpPr>
          <p:nvPr>
            <p:ph idx="1"/>
          </p:nvPr>
        </p:nvSpPr>
        <p:spPr>
          <a:xfrm>
            <a:off x="628650" y="1268015"/>
            <a:ext cx="4552950" cy="3774282"/>
          </a:xfrm>
        </p:spPr>
        <p:txBody>
          <a:bodyPr>
            <a:normAutofit fontScale="70000" lnSpcReduction="20000"/>
          </a:bodyPr>
          <a:lstStyle/>
          <a:p>
            <a:pPr marL="0" indent="0">
              <a:lnSpc>
                <a:spcPct val="110000"/>
              </a:lnSpc>
              <a:spcBef>
                <a:spcPts val="500"/>
              </a:spcBef>
              <a:buNone/>
            </a:pPr>
            <a:r>
              <a:rPr lang="en-US" dirty="0"/>
              <a:t>It is also important to consider the effect of continuous versus discrete color scales in choropleth mapping. While </a:t>
            </a:r>
            <a:r>
              <a:rPr lang="en-US" b="1" dirty="0"/>
              <a:t>continuous color scales tend to look visually appealing</a:t>
            </a:r>
            <a:r>
              <a:rPr lang="en-US" dirty="0"/>
              <a:t>, they can be </a:t>
            </a:r>
            <a:r>
              <a:rPr lang="en-US" b="1" dirty="0"/>
              <a:t>difficult to read.</a:t>
            </a:r>
            <a:r>
              <a:rPr lang="en-US" dirty="0"/>
              <a:t> We are not very good at recognizing a specific color value and matching it against a continuous scale. </a:t>
            </a:r>
          </a:p>
          <a:p>
            <a:pPr marL="0" indent="0">
              <a:lnSpc>
                <a:spcPct val="110000"/>
              </a:lnSpc>
              <a:spcBef>
                <a:spcPts val="500"/>
              </a:spcBef>
              <a:buNone/>
            </a:pPr>
            <a:r>
              <a:rPr lang="en-US" dirty="0"/>
              <a:t>Therefore, it is often appropriate to bin the data values into discrete groups that are represented with distinct colors. </a:t>
            </a:r>
            <a:r>
              <a:rPr lang="en-US" b="1" dirty="0"/>
              <a:t>On the order of four to six bins is a good choice.</a:t>
            </a:r>
            <a:r>
              <a:rPr lang="en-US" dirty="0"/>
              <a:t> The binning </a:t>
            </a:r>
            <a:r>
              <a:rPr lang="en-US" b="1" dirty="0"/>
              <a:t>sacrifices some information</a:t>
            </a:r>
            <a:r>
              <a:rPr lang="en-US" dirty="0"/>
              <a:t>, but on the flip side the binned colors can be </a:t>
            </a:r>
            <a:r>
              <a:rPr lang="en-US" b="1" dirty="0"/>
              <a:t>uniquely recognized</a:t>
            </a:r>
            <a:r>
              <a:rPr lang="en-US" dirty="0"/>
              <a:t>. As an example, Figure 15.13 expands the map of median income in Texas counties (Figure 4.4) to all counties in the U.S., and it uses a color scale consisting of five distinct income bins.</a:t>
            </a:r>
          </a:p>
        </p:txBody>
      </p:sp>
      <p:grpSp>
        <p:nvGrpSpPr>
          <p:cNvPr id="11" name="组合 10">
            <a:extLst>
              <a:ext uri="{FF2B5EF4-FFF2-40B4-BE49-F238E27FC236}">
                <a16:creationId xmlns:a16="http://schemas.microsoft.com/office/drawing/2014/main" id="{5F44DC9A-5B4F-865A-2F10-77D9265B244E}"/>
              </a:ext>
            </a:extLst>
          </p:cNvPr>
          <p:cNvGrpSpPr/>
          <p:nvPr/>
        </p:nvGrpSpPr>
        <p:grpSpPr>
          <a:xfrm>
            <a:off x="5344527" y="1460205"/>
            <a:ext cx="3764474" cy="3341482"/>
            <a:chOff x="5344527" y="1460205"/>
            <a:chExt cx="3764474" cy="3341482"/>
          </a:xfrm>
        </p:grpSpPr>
        <p:pic>
          <p:nvPicPr>
            <p:cNvPr id="6" name="图片 5">
              <a:extLst>
                <a:ext uri="{FF2B5EF4-FFF2-40B4-BE49-F238E27FC236}">
                  <a16:creationId xmlns:a16="http://schemas.microsoft.com/office/drawing/2014/main" id="{D94992DC-B858-57F1-01EE-362EC8422AF7}"/>
                </a:ext>
              </a:extLst>
            </p:cNvPr>
            <p:cNvPicPr>
              <a:picLocks noChangeAspect="1"/>
            </p:cNvPicPr>
            <p:nvPr/>
          </p:nvPicPr>
          <p:blipFill>
            <a:blip r:embed="rId3"/>
            <a:stretch>
              <a:fillRect/>
            </a:stretch>
          </p:blipFill>
          <p:spPr>
            <a:xfrm>
              <a:off x="5344527" y="1460205"/>
              <a:ext cx="3503887" cy="2510779"/>
            </a:xfrm>
            <a:prstGeom prst="rect">
              <a:avLst/>
            </a:prstGeom>
          </p:spPr>
        </p:pic>
        <p:sp>
          <p:nvSpPr>
            <p:cNvPr id="10" name="文本框 9">
              <a:extLst>
                <a:ext uri="{FF2B5EF4-FFF2-40B4-BE49-F238E27FC236}">
                  <a16:creationId xmlns:a16="http://schemas.microsoft.com/office/drawing/2014/main" id="{DF30F9F7-34D4-19EA-4E55-B0C61CA3D74C}"/>
                </a:ext>
              </a:extLst>
            </p:cNvPr>
            <p:cNvSpPr txBox="1"/>
            <p:nvPr/>
          </p:nvSpPr>
          <p:spPr>
            <a:xfrm>
              <a:off x="5405327" y="4016857"/>
              <a:ext cx="3703674" cy="784830"/>
            </a:xfrm>
            <a:prstGeom prst="rect">
              <a:avLst/>
            </a:prstGeom>
            <a:noFill/>
          </p:spPr>
          <p:txBody>
            <a:bodyPr wrap="square">
              <a:spAutoFit/>
            </a:bodyPr>
            <a:lstStyle/>
            <a:p>
              <a:r>
                <a:rPr lang="en-US" altLang="zh-CN" sz="900" dirty="0"/>
                <a:t>Figure 15.13: Median income in every U.S. county, shown as a choropleth map. The median income values have been binned into five distinct groups, because binned color scales are generally easier to read than continuous color scales. Data source: 2015 Five-Year American Community Survey</a:t>
              </a:r>
              <a:endParaRPr lang="zh-CN" altLang="en-US" sz="900" dirty="0"/>
            </a:p>
          </p:txBody>
        </p:sp>
      </p:grpSp>
    </p:spTree>
    <p:extLst>
      <p:ext uri="{BB962C8B-B14F-4D97-AF65-F5344CB8AC3E}">
        <p14:creationId xmlns:p14="http://schemas.microsoft.com/office/powerpoint/2010/main" val="42575825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A316-2AEB-B048-B497-BACE9E8D7502}"/>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7426D8C-F246-7943-AC9F-D2F028CF5311}"/>
              </a:ext>
            </a:extLst>
          </p:cNvPr>
          <p:cNvSpPr>
            <a:spLocks noGrp="1"/>
          </p:cNvSpPr>
          <p:nvPr>
            <p:ph type="title"/>
          </p:nvPr>
        </p:nvSpPr>
        <p:spPr/>
        <p:txBody>
          <a:bodyPr/>
          <a:lstStyle/>
          <a:p>
            <a:r>
              <a:rPr lang="en-US" altLang="zh-CN" b="1" dirty="0"/>
              <a:t>Map at the state level</a:t>
            </a:r>
            <a:endParaRPr lang="en-US" dirty="0"/>
          </a:p>
        </p:txBody>
      </p:sp>
      <p:sp>
        <p:nvSpPr>
          <p:cNvPr id="3" name="Content Placeholder 2">
            <a:extLst>
              <a:ext uri="{FF2B5EF4-FFF2-40B4-BE49-F238E27FC236}">
                <a16:creationId xmlns:a16="http://schemas.microsoft.com/office/drawing/2014/main" id="{F4C7F018-C87B-464B-83D3-7D6A15C3A18A}"/>
              </a:ext>
            </a:extLst>
          </p:cNvPr>
          <p:cNvSpPr>
            <a:spLocks noGrp="1"/>
          </p:cNvSpPr>
          <p:nvPr>
            <p:ph idx="1"/>
          </p:nvPr>
        </p:nvSpPr>
        <p:spPr>
          <a:xfrm>
            <a:off x="628650" y="1268014"/>
            <a:ext cx="4524597" cy="3773821"/>
          </a:xfrm>
        </p:spPr>
        <p:txBody>
          <a:bodyPr>
            <a:normAutofit fontScale="77500" lnSpcReduction="20000"/>
          </a:bodyPr>
          <a:lstStyle/>
          <a:p>
            <a:pPr marL="0" indent="0">
              <a:lnSpc>
                <a:spcPct val="100000"/>
              </a:lnSpc>
              <a:spcBef>
                <a:spcPts val="500"/>
              </a:spcBef>
              <a:buNone/>
            </a:pPr>
            <a:r>
              <a:rPr lang="en-US" dirty="0"/>
              <a:t>Even though counties are not quite as equal-sized and even-shaped across the entire U.S. as they are just within Texas, I think Figure 15.13 still works as a choropleth map. No </a:t>
            </a:r>
            <a:r>
              <a:rPr lang="en-US" dirty="0" err="1"/>
              <a:t>individidual</a:t>
            </a:r>
            <a:r>
              <a:rPr lang="en-US" dirty="0"/>
              <a:t> county overly dominates the map. However</a:t>
            </a:r>
            <a:r>
              <a:rPr lang="en-US" b="1" dirty="0"/>
              <a:t>, things look different when we draw a comparable map at the state level</a:t>
            </a:r>
            <a:r>
              <a:rPr lang="en-US" dirty="0"/>
              <a:t> (Figure 15.14). </a:t>
            </a:r>
          </a:p>
          <a:p>
            <a:pPr marL="0" indent="0">
              <a:lnSpc>
                <a:spcPct val="100000"/>
              </a:lnSpc>
              <a:spcBef>
                <a:spcPts val="500"/>
              </a:spcBef>
              <a:buNone/>
            </a:pPr>
            <a:r>
              <a:rPr lang="en-US" dirty="0"/>
              <a:t>Then Alaska dominates the choropleth and, because of its size, suggests that median incomes above $70,000 are common. Yet Alaska is very sparsely populated (see Figures 15.11 and 15.12), and thus the income levels in Alaska apply only to a small portion of the U.S. population. The vast majority of U.S. counties, which are nearly all more populous than counties in Alaska, have a median income of below $60,000.</a:t>
            </a:r>
          </a:p>
        </p:txBody>
      </p:sp>
      <p:pic>
        <p:nvPicPr>
          <p:cNvPr id="6" name="图片 5">
            <a:extLst>
              <a:ext uri="{FF2B5EF4-FFF2-40B4-BE49-F238E27FC236}">
                <a16:creationId xmlns:a16="http://schemas.microsoft.com/office/drawing/2014/main" id="{F6FE702D-A4A1-15AE-344A-C8EC8D108783}"/>
              </a:ext>
            </a:extLst>
          </p:cNvPr>
          <p:cNvPicPr>
            <a:picLocks noChangeAspect="1"/>
          </p:cNvPicPr>
          <p:nvPr/>
        </p:nvPicPr>
        <p:blipFill>
          <a:blip r:embed="rId3"/>
          <a:stretch>
            <a:fillRect/>
          </a:stretch>
        </p:blipFill>
        <p:spPr>
          <a:xfrm>
            <a:off x="5362768" y="1203136"/>
            <a:ext cx="3571710" cy="2593021"/>
          </a:xfrm>
          <a:prstGeom prst="rect">
            <a:avLst/>
          </a:prstGeom>
        </p:spPr>
      </p:pic>
      <p:sp>
        <p:nvSpPr>
          <p:cNvPr id="10" name="文本框 9">
            <a:extLst>
              <a:ext uri="{FF2B5EF4-FFF2-40B4-BE49-F238E27FC236}">
                <a16:creationId xmlns:a16="http://schemas.microsoft.com/office/drawing/2014/main" id="{716FB1CD-E9AB-6240-6D50-E5944EAA4735}"/>
              </a:ext>
            </a:extLst>
          </p:cNvPr>
          <p:cNvSpPr txBox="1"/>
          <p:nvPr/>
        </p:nvSpPr>
        <p:spPr>
          <a:xfrm>
            <a:off x="5443592" y="3841506"/>
            <a:ext cx="3571710" cy="1200329"/>
          </a:xfrm>
          <a:prstGeom prst="rect">
            <a:avLst/>
          </a:prstGeom>
          <a:noFill/>
        </p:spPr>
        <p:txBody>
          <a:bodyPr wrap="square">
            <a:spAutoFit/>
          </a:bodyPr>
          <a:lstStyle/>
          <a:p>
            <a:r>
              <a:rPr lang="en-US" altLang="zh-CN" sz="900" dirty="0"/>
              <a:t>Figure 15.14: Median income in every U.S. state, shown as a choropleth map. This map is visually dominated by the state of Alaska, which has a high median income but very low population density. At the same time, the densely populated high-income states on the East Coast do not appear very prominent on this map. In aggregate, this map provides a poor visualization of the income distribution in the U.S., and therefore I have labeled it as “bad.” Data source: 2015 Five-Year American Community Survey</a:t>
            </a:r>
            <a:endParaRPr lang="zh-CN" altLang="en-US" sz="900" dirty="0"/>
          </a:p>
        </p:txBody>
      </p:sp>
    </p:spTree>
    <p:extLst>
      <p:ext uri="{BB962C8B-B14F-4D97-AF65-F5344CB8AC3E}">
        <p14:creationId xmlns:p14="http://schemas.microsoft.com/office/powerpoint/2010/main" val="621857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A316-2AEB-B048-B497-BACE9E8D7502}"/>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7426D8C-F246-7943-AC9F-D2F028CF5311}"/>
              </a:ext>
            </a:extLst>
          </p:cNvPr>
          <p:cNvSpPr>
            <a:spLocks noGrp="1"/>
          </p:cNvSpPr>
          <p:nvPr>
            <p:ph type="title"/>
          </p:nvPr>
        </p:nvSpPr>
        <p:spPr/>
        <p:txBody>
          <a:bodyPr/>
          <a:lstStyle/>
          <a:p>
            <a:r>
              <a:rPr lang="en-US" dirty="0"/>
              <a:t>15.4 Cartograms</a:t>
            </a:r>
          </a:p>
        </p:txBody>
      </p:sp>
      <p:sp>
        <p:nvSpPr>
          <p:cNvPr id="3" name="Content Placeholder 2">
            <a:extLst>
              <a:ext uri="{FF2B5EF4-FFF2-40B4-BE49-F238E27FC236}">
                <a16:creationId xmlns:a16="http://schemas.microsoft.com/office/drawing/2014/main" id="{F4C7F018-C87B-464B-83D3-7D6A15C3A18A}"/>
              </a:ext>
            </a:extLst>
          </p:cNvPr>
          <p:cNvSpPr>
            <a:spLocks noGrp="1"/>
          </p:cNvSpPr>
          <p:nvPr>
            <p:ph idx="1"/>
          </p:nvPr>
        </p:nvSpPr>
        <p:spPr>
          <a:xfrm>
            <a:off x="628649" y="1369218"/>
            <a:ext cx="4645099" cy="3507581"/>
          </a:xfrm>
        </p:spPr>
        <p:txBody>
          <a:bodyPr>
            <a:normAutofit fontScale="70000" lnSpcReduction="20000"/>
          </a:bodyPr>
          <a:lstStyle/>
          <a:p>
            <a:pPr marL="0" indent="0">
              <a:lnSpc>
                <a:spcPct val="100000"/>
              </a:lnSpc>
              <a:spcBef>
                <a:spcPts val="500"/>
              </a:spcBef>
              <a:buNone/>
            </a:pPr>
            <a:r>
              <a:rPr lang="en-US" dirty="0"/>
              <a:t>Not every map-like visualization has to be geographically accurate to be useful. </a:t>
            </a:r>
          </a:p>
          <a:p>
            <a:pPr marL="0" indent="0">
              <a:lnSpc>
                <a:spcPct val="100000"/>
              </a:lnSpc>
              <a:spcBef>
                <a:spcPts val="500"/>
              </a:spcBef>
              <a:buNone/>
            </a:pPr>
            <a:r>
              <a:rPr lang="en-US" dirty="0"/>
              <a:t>For example, the problem with Figure 15.14 is that some states take up a comparatively large area but are sparsely populated while others take up a small area yet have a large number of inhabitants. What if we deformed the states so their size was proportional to their number of inhabitants? Such a modified map is called a </a:t>
            </a:r>
            <a:r>
              <a:rPr lang="en-US" b="1" dirty="0"/>
              <a:t>cartogram</a:t>
            </a:r>
            <a:r>
              <a:rPr lang="en-US" dirty="0"/>
              <a:t>, and Figure 15.15 shows what it can look like for the median income dataset. </a:t>
            </a:r>
          </a:p>
          <a:p>
            <a:pPr marL="0" indent="0">
              <a:lnSpc>
                <a:spcPct val="100000"/>
              </a:lnSpc>
              <a:spcBef>
                <a:spcPts val="500"/>
              </a:spcBef>
              <a:buNone/>
            </a:pPr>
            <a:r>
              <a:rPr lang="en-US" dirty="0"/>
              <a:t>We can still recognize individual states, yet we also see how the adjustment for population numbers has introduced important modifications. The east coast states, Florida, and California have grown a lot in size, whereas the other western states and Alaska have collapsed.</a:t>
            </a:r>
          </a:p>
        </p:txBody>
      </p:sp>
      <p:pic>
        <p:nvPicPr>
          <p:cNvPr id="6" name="图片 5">
            <a:extLst>
              <a:ext uri="{FF2B5EF4-FFF2-40B4-BE49-F238E27FC236}">
                <a16:creationId xmlns:a16="http://schemas.microsoft.com/office/drawing/2014/main" id="{026E70DF-E4A7-CC86-A391-27F4A52241A8}"/>
              </a:ext>
            </a:extLst>
          </p:cNvPr>
          <p:cNvPicPr>
            <a:picLocks noChangeAspect="1"/>
          </p:cNvPicPr>
          <p:nvPr/>
        </p:nvPicPr>
        <p:blipFill>
          <a:blip r:embed="rId3"/>
          <a:stretch>
            <a:fillRect/>
          </a:stretch>
        </p:blipFill>
        <p:spPr>
          <a:xfrm>
            <a:off x="5392879" y="1369218"/>
            <a:ext cx="3580500" cy="2441250"/>
          </a:xfrm>
          <a:prstGeom prst="rect">
            <a:avLst/>
          </a:prstGeom>
        </p:spPr>
      </p:pic>
      <p:sp>
        <p:nvSpPr>
          <p:cNvPr id="10" name="文本框 9">
            <a:extLst>
              <a:ext uri="{FF2B5EF4-FFF2-40B4-BE49-F238E27FC236}">
                <a16:creationId xmlns:a16="http://schemas.microsoft.com/office/drawing/2014/main" id="{9D9B6A33-8692-AD1B-EF84-D7F695F2DFD2}"/>
              </a:ext>
            </a:extLst>
          </p:cNvPr>
          <p:cNvSpPr txBox="1"/>
          <p:nvPr/>
        </p:nvSpPr>
        <p:spPr>
          <a:xfrm>
            <a:off x="5501412" y="3906113"/>
            <a:ext cx="3363433" cy="784830"/>
          </a:xfrm>
          <a:prstGeom prst="rect">
            <a:avLst/>
          </a:prstGeom>
          <a:noFill/>
        </p:spPr>
        <p:txBody>
          <a:bodyPr wrap="square">
            <a:spAutoFit/>
          </a:bodyPr>
          <a:lstStyle/>
          <a:p>
            <a:r>
              <a:rPr lang="en-US" altLang="zh-CN" sz="900" dirty="0"/>
              <a:t>Figure 15.15: Median income in every U.S. state, shown as a cartogram. The shapes of individual states have been modified such that their area is proportional to their number of inhabitants. Data source: 2015 Five-Year American Community Survey</a:t>
            </a:r>
            <a:endParaRPr lang="zh-CN" altLang="en-US" sz="900" dirty="0"/>
          </a:p>
        </p:txBody>
      </p:sp>
    </p:spTree>
    <p:extLst>
      <p:ext uri="{BB962C8B-B14F-4D97-AF65-F5344CB8AC3E}">
        <p14:creationId xmlns:p14="http://schemas.microsoft.com/office/powerpoint/2010/main" val="24917280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A316-2AEB-B048-B497-BACE9E8D7502}"/>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7426D8C-F246-7943-AC9F-D2F028CF5311}"/>
              </a:ext>
            </a:extLst>
          </p:cNvPr>
          <p:cNvSpPr>
            <a:spLocks noGrp="1"/>
          </p:cNvSpPr>
          <p:nvPr>
            <p:ph type="title"/>
          </p:nvPr>
        </p:nvSpPr>
        <p:spPr/>
        <p:txBody>
          <a:bodyPr/>
          <a:lstStyle/>
          <a:p>
            <a:r>
              <a:rPr lang="en-US" altLang="zh-CN" dirty="0"/>
              <a:t>C</a:t>
            </a:r>
            <a:r>
              <a:rPr lang="en-US" altLang="zh-CN" b="1" dirty="0"/>
              <a:t>artogram heatmap</a:t>
            </a:r>
            <a:endParaRPr lang="en-US" dirty="0"/>
          </a:p>
        </p:txBody>
      </p:sp>
      <p:sp>
        <p:nvSpPr>
          <p:cNvPr id="3" name="Content Placeholder 2">
            <a:extLst>
              <a:ext uri="{FF2B5EF4-FFF2-40B4-BE49-F238E27FC236}">
                <a16:creationId xmlns:a16="http://schemas.microsoft.com/office/drawing/2014/main" id="{F4C7F018-C87B-464B-83D3-7D6A15C3A18A}"/>
              </a:ext>
            </a:extLst>
          </p:cNvPr>
          <p:cNvSpPr>
            <a:spLocks noGrp="1"/>
          </p:cNvSpPr>
          <p:nvPr>
            <p:ph idx="1"/>
          </p:nvPr>
        </p:nvSpPr>
        <p:spPr>
          <a:xfrm>
            <a:off x="628650" y="1369218"/>
            <a:ext cx="4614530" cy="3387079"/>
          </a:xfrm>
        </p:spPr>
        <p:txBody>
          <a:bodyPr>
            <a:normAutofit fontScale="92500"/>
          </a:bodyPr>
          <a:lstStyle/>
          <a:p>
            <a:pPr marL="0" indent="0">
              <a:buNone/>
            </a:pPr>
            <a:r>
              <a:rPr lang="en-US" dirty="0"/>
              <a:t>As an alternative to a cartogram with distorted shapes, we can also draw a much simpler </a:t>
            </a:r>
            <a:r>
              <a:rPr lang="en-US" b="1" dirty="0"/>
              <a:t>cartogram heatmap</a:t>
            </a:r>
            <a:r>
              <a:rPr lang="en-US" dirty="0"/>
              <a:t>, where each state is represented by a colored square (Figure 15.16). </a:t>
            </a:r>
          </a:p>
          <a:p>
            <a:pPr marL="0" indent="0">
              <a:buNone/>
            </a:pPr>
            <a:r>
              <a:rPr lang="en-US" dirty="0"/>
              <a:t>While this representation does not correct for the population number in each state, and thus underrepresents more populous states and overrepresents less populous states, at </a:t>
            </a:r>
            <a:r>
              <a:rPr lang="en-US" b="1" dirty="0"/>
              <a:t>least it treats all states equally and doesn’t weigh them arbitrarily by their shape or size</a:t>
            </a:r>
            <a:r>
              <a:rPr lang="en-US" dirty="0"/>
              <a:t>.</a:t>
            </a:r>
          </a:p>
        </p:txBody>
      </p:sp>
      <p:pic>
        <p:nvPicPr>
          <p:cNvPr id="6" name="图片 5">
            <a:extLst>
              <a:ext uri="{FF2B5EF4-FFF2-40B4-BE49-F238E27FC236}">
                <a16:creationId xmlns:a16="http://schemas.microsoft.com/office/drawing/2014/main" id="{C76509B7-D5A6-9D51-AE3B-B4B01A3D0841}"/>
              </a:ext>
            </a:extLst>
          </p:cNvPr>
          <p:cNvPicPr>
            <a:picLocks noChangeAspect="1"/>
          </p:cNvPicPr>
          <p:nvPr/>
        </p:nvPicPr>
        <p:blipFill>
          <a:blip r:embed="rId3"/>
          <a:stretch>
            <a:fillRect/>
          </a:stretch>
        </p:blipFill>
        <p:spPr>
          <a:xfrm>
            <a:off x="5243180" y="1482003"/>
            <a:ext cx="3767028" cy="2179494"/>
          </a:xfrm>
          <a:prstGeom prst="rect">
            <a:avLst/>
          </a:prstGeom>
        </p:spPr>
      </p:pic>
      <p:sp>
        <p:nvSpPr>
          <p:cNvPr id="10" name="文本框 9">
            <a:extLst>
              <a:ext uri="{FF2B5EF4-FFF2-40B4-BE49-F238E27FC236}">
                <a16:creationId xmlns:a16="http://schemas.microsoft.com/office/drawing/2014/main" id="{1CFD8650-2F96-543C-0826-2B83455E3E44}"/>
              </a:ext>
            </a:extLst>
          </p:cNvPr>
          <p:cNvSpPr txBox="1"/>
          <p:nvPr/>
        </p:nvSpPr>
        <p:spPr>
          <a:xfrm>
            <a:off x="5472394" y="3731522"/>
            <a:ext cx="3793164" cy="923330"/>
          </a:xfrm>
          <a:prstGeom prst="rect">
            <a:avLst/>
          </a:prstGeom>
          <a:noFill/>
        </p:spPr>
        <p:txBody>
          <a:bodyPr wrap="square">
            <a:spAutoFit/>
          </a:bodyPr>
          <a:lstStyle/>
          <a:p>
            <a:r>
              <a:rPr lang="en-US" altLang="zh-CN" sz="900" dirty="0"/>
              <a:t>Figure 15.16: Median income in every U.S. state, shown as a cartogram heatmap. Each state is represented by an equally sized square, and the squares are arranged according to the approximate position of each state relative to the other states. This representation gives the same visual weight to each state. Data source: 2015 Five-Year American Community Survey</a:t>
            </a:r>
            <a:endParaRPr lang="zh-CN" altLang="en-US" sz="900" dirty="0"/>
          </a:p>
        </p:txBody>
      </p:sp>
    </p:spTree>
    <p:extLst>
      <p:ext uri="{BB962C8B-B14F-4D97-AF65-F5344CB8AC3E}">
        <p14:creationId xmlns:p14="http://schemas.microsoft.com/office/powerpoint/2010/main" val="74014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A316-2AEB-B048-B497-BACE9E8D7502}"/>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7426D8C-F246-7943-AC9F-D2F028CF5311}"/>
              </a:ext>
            </a:extLst>
          </p:cNvPr>
          <p:cNvSpPr>
            <a:spLocks noGrp="1"/>
          </p:cNvSpPr>
          <p:nvPr>
            <p:ph type="title"/>
          </p:nvPr>
        </p:nvSpPr>
        <p:spPr/>
        <p:txBody>
          <a:bodyPr/>
          <a:lstStyle/>
          <a:p>
            <a:r>
              <a:rPr lang="en-US" altLang="zh-CN" dirty="0"/>
              <a:t>More complex cartograms</a:t>
            </a:r>
            <a:endParaRPr lang="en-US" dirty="0"/>
          </a:p>
        </p:txBody>
      </p:sp>
      <p:sp>
        <p:nvSpPr>
          <p:cNvPr id="3" name="Content Placeholder 2">
            <a:extLst>
              <a:ext uri="{FF2B5EF4-FFF2-40B4-BE49-F238E27FC236}">
                <a16:creationId xmlns:a16="http://schemas.microsoft.com/office/drawing/2014/main" id="{F4C7F018-C87B-464B-83D3-7D6A15C3A18A}"/>
              </a:ext>
            </a:extLst>
          </p:cNvPr>
          <p:cNvSpPr>
            <a:spLocks noGrp="1"/>
          </p:cNvSpPr>
          <p:nvPr>
            <p:ph idx="1"/>
          </p:nvPr>
        </p:nvSpPr>
        <p:spPr/>
        <p:txBody>
          <a:bodyPr>
            <a:normAutofit fontScale="92500"/>
          </a:bodyPr>
          <a:lstStyle/>
          <a:p>
            <a:pPr marL="0" indent="0">
              <a:buNone/>
            </a:pPr>
            <a:r>
              <a:rPr lang="en-US" dirty="0"/>
              <a:t>Finally, we can draw more complex cartograms by </a:t>
            </a:r>
            <a:r>
              <a:rPr lang="en-US" b="1" dirty="0"/>
              <a:t>placing individual plots at the location of each state</a:t>
            </a:r>
            <a:r>
              <a:rPr lang="en-US" dirty="0"/>
              <a:t>. For example, if we want to visualize the evolution of the unemployment rate over time for each state, it can help to draw an individual graph for each state and then arrange the graphs based on the approximate relative position of the states to each other (Figure 15.17). </a:t>
            </a:r>
          </a:p>
          <a:p>
            <a:pPr marL="0" indent="0">
              <a:buNone/>
            </a:pPr>
            <a:r>
              <a:rPr lang="en-US" dirty="0"/>
              <a:t>For somebody who is familiar with the geography of the United States, </a:t>
            </a:r>
            <a:r>
              <a:rPr lang="en-US" b="1" dirty="0"/>
              <a:t>this arrangement may make it easier to find the graphs for specific states than arranging them</a:t>
            </a:r>
            <a:r>
              <a:rPr lang="en-US" dirty="0"/>
              <a:t>, for example, in alphabetical order.</a:t>
            </a:r>
          </a:p>
          <a:p>
            <a:pPr marL="0" indent="0">
              <a:buNone/>
            </a:pPr>
            <a:r>
              <a:rPr lang="en-US" dirty="0"/>
              <a:t>Furthermore, </a:t>
            </a:r>
            <a:r>
              <a:rPr lang="en-US" b="1" dirty="0"/>
              <a:t>one would expect neighboring states to display similar patterns</a:t>
            </a:r>
            <a:r>
              <a:rPr lang="en-US" dirty="0"/>
              <a:t>, and Figure 15.17 shows that this is indeed the case.</a:t>
            </a:r>
          </a:p>
        </p:txBody>
      </p:sp>
    </p:spTree>
    <p:extLst>
      <p:ext uri="{BB962C8B-B14F-4D97-AF65-F5344CB8AC3E}">
        <p14:creationId xmlns:p14="http://schemas.microsoft.com/office/powerpoint/2010/main" val="8603752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A316-2AEB-B048-B497-BACE9E8D7502}"/>
              </a:ext>
            </a:extLst>
          </p:cNvPr>
          <p:cNvPicPr>
            <a:picLocks noChangeAspect="1"/>
          </p:cNvPicPr>
          <p:nvPr/>
        </p:nvPicPr>
        <p:blipFill>
          <a:blip r:embed="rId2"/>
          <a:stretch>
            <a:fillRect/>
          </a:stretch>
        </p:blipFill>
        <p:spPr>
          <a:xfrm>
            <a:off x="0" y="0"/>
            <a:ext cx="9144000" cy="5143500"/>
          </a:xfrm>
          <a:prstGeom prst="rect">
            <a:avLst/>
          </a:prstGeom>
        </p:spPr>
      </p:pic>
      <p:pic>
        <p:nvPicPr>
          <p:cNvPr id="10" name="图片 9">
            <a:extLst>
              <a:ext uri="{FF2B5EF4-FFF2-40B4-BE49-F238E27FC236}">
                <a16:creationId xmlns:a16="http://schemas.microsoft.com/office/drawing/2014/main" id="{16E94722-FBDC-AE60-833B-0E0C810DDED3}"/>
              </a:ext>
            </a:extLst>
          </p:cNvPr>
          <p:cNvPicPr>
            <a:picLocks noChangeAspect="1"/>
          </p:cNvPicPr>
          <p:nvPr/>
        </p:nvPicPr>
        <p:blipFill>
          <a:blip r:embed="rId3"/>
          <a:stretch>
            <a:fillRect/>
          </a:stretch>
        </p:blipFill>
        <p:spPr>
          <a:xfrm>
            <a:off x="2022416" y="503273"/>
            <a:ext cx="5099167" cy="3782533"/>
          </a:xfrm>
          <a:prstGeom prst="rect">
            <a:avLst/>
          </a:prstGeom>
        </p:spPr>
      </p:pic>
      <p:sp>
        <p:nvSpPr>
          <p:cNvPr id="14" name="文本框 13">
            <a:extLst>
              <a:ext uri="{FF2B5EF4-FFF2-40B4-BE49-F238E27FC236}">
                <a16:creationId xmlns:a16="http://schemas.microsoft.com/office/drawing/2014/main" id="{57DA828E-1D20-C0AD-A9EF-0A6B383855F8}"/>
              </a:ext>
            </a:extLst>
          </p:cNvPr>
          <p:cNvSpPr txBox="1"/>
          <p:nvPr/>
        </p:nvSpPr>
        <p:spPr>
          <a:xfrm>
            <a:off x="1135910" y="4285806"/>
            <a:ext cx="6872177" cy="707886"/>
          </a:xfrm>
          <a:prstGeom prst="rect">
            <a:avLst/>
          </a:prstGeom>
          <a:noFill/>
        </p:spPr>
        <p:txBody>
          <a:bodyPr wrap="square">
            <a:spAutoFit/>
          </a:bodyPr>
          <a:lstStyle/>
          <a:p>
            <a:r>
              <a:rPr lang="en-US" altLang="zh-CN" sz="1000" dirty="0"/>
              <a:t>Figure 15.17: Unemployment rate leading up to and following the 2008 financial crisis, by state. Each panel shows the unemployment rate for one state, including the District of Columbia (DC), from January 2007 through May 2013. Vertical grid lines mark January of 2008, 2010, and 2012. States that are geographically close tend to show similar trends in the unemployment rate. Data source: U.S. Bureau of Labor Statistics</a:t>
            </a:r>
            <a:endParaRPr lang="zh-CN" altLang="en-US" sz="1000" dirty="0"/>
          </a:p>
        </p:txBody>
      </p:sp>
    </p:spTree>
    <p:extLst>
      <p:ext uri="{BB962C8B-B14F-4D97-AF65-F5344CB8AC3E}">
        <p14:creationId xmlns:p14="http://schemas.microsoft.com/office/powerpoint/2010/main" val="41180462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64089C-B04C-CA4E-A745-D717B94AE6C2}"/>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332937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A316-2AEB-B048-B497-BACE9E8D7502}"/>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7426D8C-F246-7943-AC9F-D2F028CF5311}"/>
              </a:ext>
            </a:extLst>
          </p:cNvPr>
          <p:cNvSpPr>
            <a:spLocks noGrp="1"/>
          </p:cNvSpPr>
          <p:nvPr>
            <p:ph type="title"/>
          </p:nvPr>
        </p:nvSpPr>
        <p:spPr/>
        <p:txBody>
          <a:bodyPr/>
          <a:lstStyle/>
          <a:p>
            <a:r>
              <a:rPr lang="en-US" dirty="0"/>
              <a:t>Challenge and technology</a:t>
            </a:r>
          </a:p>
        </p:txBody>
      </p:sp>
      <p:sp>
        <p:nvSpPr>
          <p:cNvPr id="3" name="Content Placeholder 2">
            <a:extLst>
              <a:ext uri="{FF2B5EF4-FFF2-40B4-BE49-F238E27FC236}">
                <a16:creationId xmlns:a16="http://schemas.microsoft.com/office/drawing/2014/main" id="{F4C7F018-C87B-464B-83D3-7D6A15C3A18A}"/>
              </a:ext>
            </a:extLst>
          </p:cNvPr>
          <p:cNvSpPr>
            <a:spLocks noGrp="1"/>
          </p:cNvSpPr>
          <p:nvPr>
            <p:ph idx="1"/>
          </p:nvPr>
        </p:nvSpPr>
        <p:spPr/>
        <p:txBody>
          <a:bodyPr>
            <a:normAutofit fontScale="92500"/>
          </a:bodyPr>
          <a:lstStyle/>
          <a:p>
            <a:pPr marL="0" indent="0">
              <a:buNone/>
            </a:pPr>
            <a:r>
              <a:rPr lang="en-US" dirty="0"/>
              <a:t>Maps tend to be intuitive to readers but they can be challenging to design. We need to think about concepts such as </a:t>
            </a:r>
            <a:r>
              <a:rPr lang="en-US" b="1" dirty="0"/>
              <a:t>map projections</a:t>
            </a:r>
            <a:r>
              <a:rPr lang="en-US" dirty="0"/>
              <a:t> and whether for our specific application </a:t>
            </a:r>
            <a:r>
              <a:rPr lang="en-US" b="1" dirty="0"/>
              <a:t>the accurate representation of angles or areas </a:t>
            </a:r>
            <a:r>
              <a:rPr lang="en-US" dirty="0"/>
              <a:t>is more critical. </a:t>
            </a:r>
          </a:p>
          <a:p>
            <a:pPr marL="0" indent="0">
              <a:buNone/>
            </a:pPr>
            <a:r>
              <a:rPr lang="en-US" dirty="0"/>
              <a:t>A common mapping technique, the </a:t>
            </a:r>
            <a:r>
              <a:rPr lang="en-US" b="1" dirty="0"/>
              <a:t>choropleth map</a:t>
            </a:r>
            <a:r>
              <a:rPr lang="en-US" dirty="0"/>
              <a:t>, </a:t>
            </a:r>
            <a:r>
              <a:rPr lang="en-US" b="1" dirty="0"/>
              <a:t>consists of representing data values as differently colored spatial areas</a:t>
            </a:r>
            <a:r>
              <a:rPr lang="en-US" dirty="0"/>
              <a:t>. Choropleth maps can at times be very useful and at other times highly misleading. </a:t>
            </a:r>
          </a:p>
          <a:p>
            <a:pPr marL="0" indent="0">
              <a:buNone/>
            </a:pPr>
            <a:r>
              <a:rPr lang="en-US" dirty="0"/>
              <a:t>As an alternative, we can construct map-like diagrams called </a:t>
            </a:r>
            <a:r>
              <a:rPr lang="en-US" b="1" dirty="0"/>
              <a:t>cartograms</a:t>
            </a:r>
            <a:r>
              <a:rPr lang="en-US" dirty="0"/>
              <a:t>, which </a:t>
            </a:r>
            <a:r>
              <a:rPr lang="en-US" b="1" dirty="0"/>
              <a:t>may purposefully distort map areas or represent them in stylized form</a:t>
            </a:r>
            <a:r>
              <a:rPr lang="en-US" dirty="0"/>
              <a:t>, for example as equal-sized squares.</a:t>
            </a:r>
          </a:p>
        </p:txBody>
      </p:sp>
    </p:spTree>
    <p:extLst>
      <p:ext uri="{BB962C8B-B14F-4D97-AF65-F5344CB8AC3E}">
        <p14:creationId xmlns:p14="http://schemas.microsoft.com/office/powerpoint/2010/main" val="2329398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A316-2AEB-B048-B497-BACE9E8D7502}"/>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7426D8C-F246-7943-AC9F-D2F028CF5311}"/>
              </a:ext>
            </a:extLst>
          </p:cNvPr>
          <p:cNvSpPr>
            <a:spLocks noGrp="1"/>
          </p:cNvSpPr>
          <p:nvPr>
            <p:ph type="title"/>
          </p:nvPr>
        </p:nvSpPr>
        <p:spPr/>
        <p:txBody>
          <a:bodyPr>
            <a:noAutofit/>
          </a:bodyPr>
          <a:lstStyle/>
          <a:p>
            <a:r>
              <a:rPr lang="en-US" sz="2500" dirty="0"/>
              <a:t>15.1 Projections </a:t>
            </a:r>
            <a:r>
              <a:rPr lang="en-US" altLang="zh-CN" sz="2500" dirty="0"/>
              <a:t>—— reference system of globe</a:t>
            </a:r>
            <a:endParaRPr lang="en-US" sz="2500" dirty="0"/>
          </a:p>
        </p:txBody>
      </p:sp>
      <p:sp>
        <p:nvSpPr>
          <p:cNvPr id="3" name="Content Placeholder 2">
            <a:extLst>
              <a:ext uri="{FF2B5EF4-FFF2-40B4-BE49-F238E27FC236}">
                <a16:creationId xmlns:a16="http://schemas.microsoft.com/office/drawing/2014/main" id="{F4C7F018-C87B-464B-83D3-7D6A15C3A18A}"/>
              </a:ext>
            </a:extLst>
          </p:cNvPr>
          <p:cNvSpPr>
            <a:spLocks noGrp="1"/>
          </p:cNvSpPr>
          <p:nvPr>
            <p:ph idx="1"/>
          </p:nvPr>
        </p:nvSpPr>
        <p:spPr>
          <a:xfrm>
            <a:off x="612016" y="1206186"/>
            <a:ext cx="4723071" cy="3774282"/>
          </a:xfrm>
        </p:spPr>
        <p:txBody>
          <a:bodyPr>
            <a:normAutofit fontScale="62500" lnSpcReduction="20000"/>
          </a:bodyPr>
          <a:lstStyle/>
          <a:p>
            <a:pPr marL="0" indent="0">
              <a:lnSpc>
                <a:spcPct val="100000"/>
              </a:lnSpc>
              <a:spcBef>
                <a:spcPts val="500"/>
              </a:spcBef>
              <a:buNone/>
            </a:pPr>
            <a:r>
              <a:rPr lang="en-US" b="1" dirty="0"/>
              <a:t>The earth </a:t>
            </a:r>
            <a:r>
              <a:rPr lang="en-US" dirty="0"/>
              <a:t>is approximately a sphere (Figure 15.1), and more precisely an </a:t>
            </a:r>
            <a:r>
              <a:rPr lang="en-US" b="1" dirty="0"/>
              <a:t>oblate spheroid </a:t>
            </a:r>
            <a:r>
              <a:rPr lang="en-US" dirty="0"/>
              <a:t>that is slightly flattened along its axis of rotation. </a:t>
            </a:r>
          </a:p>
          <a:p>
            <a:pPr marL="0" indent="0">
              <a:lnSpc>
                <a:spcPct val="100000"/>
              </a:lnSpc>
              <a:spcBef>
                <a:spcPts val="500"/>
              </a:spcBef>
              <a:buNone/>
            </a:pPr>
            <a:r>
              <a:rPr lang="en-US" dirty="0"/>
              <a:t>The two locations where the axis of rotation intersects with the spheroid are called </a:t>
            </a:r>
            <a:r>
              <a:rPr lang="en-US" b="1" dirty="0"/>
              <a:t>the poles </a:t>
            </a:r>
            <a:r>
              <a:rPr lang="en-US" dirty="0"/>
              <a:t>(north pole and south pole). </a:t>
            </a:r>
          </a:p>
          <a:p>
            <a:pPr marL="0" indent="0">
              <a:lnSpc>
                <a:spcPct val="100000"/>
              </a:lnSpc>
              <a:spcBef>
                <a:spcPts val="500"/>
              </a:spcBef>
              <a:buNone/>
            </a:pPr>
            <a:r>
              <a:rPr lang="en-US" dirty="0"/>
              <a:t>We separate the spheroid into two hemispheres, </a:t>
            </a:r>
            <a:r>
              <a:rPr lang="en-US" b="1" dirty="0"/>
              <a:t>the northern and the southern hemisphere</a:t>
            </a:r>
            <a:r>
              <a:rPr lang="en-US" dirty="0"/>
              <a:t>, by drawing a line equidistant to both poles around the spheroid. This line is called </a:t>
            </a:r>
            <a:r>
              <a:rPr lang="en-US" b="1" dirty="0"/>
              <a:t>the equator</a:t>
            </a:r>
            <a:r>
              <a:rPr lang="en-US" dirty="0"/>
              <a:t>. </a:t>
            </a:r>
          </a:p>
          <a:p>
            <a:pPr marL="0" indent="0">
              <a:lnSpc>
                <a:spcPct val="100000"/>
              </a:lnSpc>
              <a:spcBef>
                <a:spcPts val="500"/>
              </a:spcBef>
              <a:buNone/>
            </a:pPr>
            <a:r>
              <a:rPr lang="en-US" dirty="0"/>
              <a:t>To uniquely specify a location on the earth, we need three pieces of information: where we are located along the direction of the equator (the </a:t>
            </a:r>
            <a:r>
              <a:rPr lang="en-US" b="1" dirty="0"/>
              <a:t>longitude</a:t>
            </a:r>
            <a:r>
              <a:rPr lang="en-US" dirty="0"/>
              <a:t>), how close we are to either pole when moving perpendicular to the equator (the </a:t>
            </a:r>
            <a:r>
              <a:rPr lang="en-US" b="1" dirty="0"/>
              <a:t>latitude</a:t>
            </a:r>
            <a:r>
              <a:rPr lang="en-US" dirty="0"/>
              <a:t>), and how far we are from the earth’s center (the </a:t>
            </a:r>
            <a:r>
              <a:rPr lang="en-US" b="1" dirty="0"/>
              <a:t>altitude</a:t>
            </a:r>
            <a:r>
              <a:rPr lang="en-US" dirty="0"/>
              <a:t>). Longitude, latitude, and altitude are specified relative to a reference system called the </a:t>
            </a:r>
            <a:r>
              <a:rPr lang="en-US" b="1" dirty="0"/>
              <a:t>datum</a:t>
            </a:r>
            <a:r>
              <a:rPr lang="en-US" dirty="0"/>
              <a:t>. </a:t>
            </a:r>
          </a:p>
          <a:p>
            <a:pPr marL="0" indent="0">
              <a:lnSpc>
                <a:spcPct val="100000"/>
              </a:lnSpc>
              <a:spcBef>
                <a:spcPts val="500"/>
              </a:spcBef>
              <a:buNone/>
            </a:pPr>
            <a:r>
              <a:rPr lang="en-US" dirty="0"/>
              <a:t>The datum specifies properties such as the shape and size of the earth, as well as the location of zero longitude, latitude, and altitude. One widely used datum is the World Geodetic System (WGS) 84, which is used by the Global Positioning System (GPS).</a:t>
            </a:r>
          </a:p>
        </p:txBody>
      </p:sp>
      <p:grpSp>
        <p:nvGrpSpPr>
          <p:cNvPr id="12" name="组合 11">
            <a:extLst>
              <a:ext uri="{FF2B5EF4-FFF2-40B4-BE49-F238E27FC236}">
                <a16:creationId xmlns:a16="http://schemas.microsoft.com/office/drawing/2014/main" id="{15EC25A0-6186-E538-460F-2C1EE29EE4F2}"/>
              </a:ext>
            </a:extLst>
          </p:cNvPr>
          <p:cNvGrpSpPr/>
          <p:nvPr/>
        </p:nvGrpSpPr>
        <p:grpSpPr>
          <a:xfrm>
            <a:off x="5479312" y="1287426"/>
            <a:ext cx="3586716" cy="3543370"/>
            <a:chOff x="5479312" y="1287426"/>
            <a:chExt cx="3586716" cy="3543370"/>
          </a:xfrm>
        </p:grpSpPr>
        <p:pic>
          <p:nvPicPr>
            <p:cNvPr id="6" name="图片 5">
              <a:extLst>
                <a:ext uri="{FF2B5EF4-FFF2-40B4-BE49-F238E27FC236}">
                  <a16:creationId xmlns:a16="http://schemas.microsoft.com/office/drawing/2014/main" id="{61C667DF-8465-6DA1-FE51-B01ABB902A78}"/>
                </a:ext>
              </a:extLst>
            </p:cNvPr>
            <p:cNvPicPr>
              <a:picLocks noChangeAspect="1"/>
            </p:cNvPicPr>
            <p:nvPr/>
          </p:nvPicPr>
          <p:blipFill>
            <a:blip r:embed="rId3"/>
            <a:stretch>
              <a:fillRect/>
            </a:stretch>
          </p:blipFill>
          <p:spPr>
            <a:xfrm>
              <a:off x="5885765" y="1287426"/>
              <a:ext cx="2629585" cy="2620040"/>
            </a:xfrm>
            <a:prstGeom prst="rect">
              <a:avLst/>
            </a:prstGeom>
          </p:spPr>
        </p:pic>
        <p:sp>
          <p:nvSpPr>
            <p:cNvPr id="10" name="文本框 9">
              <a:extLst>
                <a:ext uri="{FF2B5EF4-FFF2-40B4-BE49-F238E27FC236}">
                  <a16:creationId xmlns:a16="http://schemas.microsoft.com/office/drawing/2014/main" id="{62BEE091-59ED-2C9A-B0A6-7E94302403BD}"/>
                </a:ext>
              </a:extLst>
            </p:cNvPr>
            <p:cNvSpPr txBox="1"/>
            <p:nvPr/>
          </p:nvSpPr>
          <p:spPr>
            <a:xfrm>
              <a:off x="5479312" y="3907466"/>
              <a:ext cx="3586716" cy="923330"/>
            </a:xfrm>
            <a:prstGeom prst="rect">
              <a:avLst/>
            </a:prstGeom>
            <a:noFill/>
          </p:spPr>
          <p:txBody>
            <a:bodyPr wrap="square">
              <a:spAutoFit/>
            </a:bodyPr>
            <a:lstStyle/>
            <a:p>
              <a:r>
                <a:rPr lang="en-US" altLang="zh-CN" sz="900" dirty="0"/>
                <a:t>Figure 15.1: Orthographic projection of the world, showing Europe and Northern Africa as they would be visible from space. The lines emanating from the north pole and </a:t>
              </a:r>
              <a:r>
                <a:rPr lang="en-US" altLang="zh-CN" sz="900" dirty="0" err="1"/>
                <a:t>runing</a:t>
              </a:r>
              <a:r>
                <a:rPr lang="en-US" altLang="zh-CN" sz="900" dirty="0"/>
                <a:t> south are called </a:t>
              </a:r>
              <a:r>
                <a:rPr lang="en-US" altLang="zh-CN" sz="900" b="1" dirty="0"/>
                <a:t>meridians</a:t>
              </a:r>
              <a:r>
                <a:rPr lang="en-US" altLang="zh-CN" sz="900" dirty="0"/>
                <a:t>, and the lines running orthogonal to the meridians are called </a:t>
              </a:r>
              <a:r>
                <a:rPr lang="en-US" altLang="zh-CN" sz="900" b="1" dirty="0"/>
                <a:t>parallels</a:t>
              </a:r>
              <a:r>
                <a:rPr lang="en-US" altLang="zh-CN" sz="900" dirty="0"/>
                <a:t>. All meridians have the same length but parallels become shorter the closer we are to either pole.</a:t>
              </a:r>
              <a:endParaRPr lang="zh-CN" altLang="en-US" sz="900" dirty="0"/>
            </a:p>
          </p:txBody>
        </p:sp>
      </p:grpSp>
    </p:spTree>
    <p:extLst>
      <p:ext uri="{BB962C8B-B14F-4D97-AF65-F5344CB8AC3E}">
        <p14:creationId xmlns:p14="http://schemas.microsoft.com/office/powerpoint/2010/main" val="536354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A316-2AEB-B048-B497-BACE9E8D7502}"/>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7426D8C-F246-7943-AC9F-D2F028CF5311}"/>
              </a:ext>
            </a:extLst>
          </p:cNvPr>
          <p:cNvSpPr>
            <a:spLocks noGrp="1"/>
          </p:cNvSpPr>
          <p:nvPr>
            <p:ph type="title"/>
          </p:nvPr>
        </p:nvSpPr>
        <p:spPr/>
        <p:txBody>
          <a:bodyPr/>
          <a:lstStyle/>
          <a:p>
            <a:r>
              <a:rPr lang="en-US" altLang="zh-CN" dirty="0"/>
              <a:t>Longitude and latitude</a:t>
            </a:r>
            <a:endParaRPr lang="en-US" dirty="0"/>
          </a:p>
        </p:txBody>
      </p:sp>
      <p:sp>
        <p:nvSpPr>
          <p:cNvPr id="3" name="Content Placeholder 2">
            <a:extLst>
              <a:ext uri="{FF2B5EF4-FFF2-40B4-BE49-F238E27FC236}">
                <a16:creationId xmlns:a16="http://schemas.microsoft.com/office/drawing/2014/main" id="{F4C7F018-C87B-464B-83D3-7D6A15C3A18A}"/>
              </a:ext>
            </a:extLst>
          </p:cNvPr>
          <p:cNvSpPr>
            <a:spLocks noGrp="1"/>
          </p:cNvSpPr>
          <p:nvPr>
            <p:ph idx="1"/>
          </p:nvPr>
        </p:nvSpPr>
        <p:spPr>
          <a:xfrm>
            <a:off x="628650" y="1369218"/>
            <a:ext cx="7886700" cy="3635173"/>
          </a:xfrm>
        </p:spPr>
        <p:txBody>
          <a:bodyPr>
            <a:normAutofit fontScale="70000" lnSpcReduction="20000"/>
          </a:bodyPr>
          <a:lstStyle/>
          <a:p>
            <a:pPr marL="0" indent="0">
              <a:lnSpc>
                <a:spcPct val="100000"/>
              </a:lnSpc>
              <a:spcBef>
                <a:spcPts val="500"/>
              </a:spcBef>
              <a:buNone/>
            </a:pPr>
            <a:r>
              <a:rPr lang="en-US" dirty="0"/>
              <a:t>While altitude is an important quantity in many geospatial applications, when visualizing geospatial data in the form of maps we are primarily concerned with the other two dimensions, </a:t>
            </a:r>
            <a:r>
              <a:rPr lang="en-US" b="1" dirty="0"/>
              <a:t>longitude</a:t>
            </a:r>
            <a:r>
              <a:rPr lang="en-US" dirty="0"/>
              <a:t> and </a:t>
            </a:r>
            <a:r>
              <a:rPr lang="en-US" b="1" dirty="0"/>
              <a:t>latitude</a:t>
            </a:r>
            <a:r>
              <a:rPr lang="en-US" dirty="0"/>
              <a:t>. Both longitude and latitude </a:t>
            </a:r>
            <a:r>
              <a:rPr lang="en-US" b="1" dirty="0"/>
              <a:t>are angles</a:t>
            </a:r>
            <a:r>
              <a:rPr lang="en-US" dirty="0"/>
              <a:t>, </a:t>
            </a:r>
            <a:r>
              <a:rPr lang="en-US" b="1" dirty="0"/>
              <a:t>expressed in degrees</a:t>
            </a:r>
            <a:r>
              <a:rPr lang="en-US" dirty="0"/>
              <a:t>. </a:t>
            </a:r>
          </a:p>
          <a:p>
            <a:pPr marL="0" indent="0">
              <a:lnSpc>
                <a:spcPct val="100000"/>
              </a:lnSpc>
              <a:spcBef>
                <a:spcPts val="500"/>
              </a:spcBef>
              <a:buNone/>
            </a:pPr>
            <a:r>
              <a:rPr lang="en-US" b="1" dirty="0"/>
              <a:t>Degrees longitude measure how far east or west a location lies</a:t>
            </a:r>
            <a:r>
              <a:rPr lang="en-US" dirty="0"/>
              <a:t>. Lines of equal longitude are referred to as </a:t>
            </a:r>
            <a:r>
              <a:rPr lang="en-US" b="1" dirty="0"/>
              <a:t>meridians</a:t>
            </a:r>
            <a:r>
              <a:rPr lang="en-US" dirty="0"/>
              <a:t>, and all meridians </a:t>
            </a:r>
            <a:r>
              <a:rPr lang="en-US" b="1" dirty="0"/>
              <a:t>terminate at the two poles </a:t>
            </a:r>
            <a:r>
              <a:rPr lang="en-US" dirty="0"/>
              <a:t>(Figure 15.1). </a:t>
            </a:r>
            <a:r>
              <a:rPr lang="en-US" b="1" dirty="0"/>
              <a:t>The prime meridian</a:t>
            </a:r>
            <a:r>
              <a:rPr lang="en-US" dirty="0"/>
              <a:t>, corresponding to 0° longitude, runs through the village of Greenwich in the United Kingdom. </a:t>
            </a:r>
            <a:r>
              <a:rPr lang="en-US" b="1" dirty="0"/>
              <a:t>The meridian opposite to the prime meridian</a:t>
            </a:r>
            <a:r>
              <a:rPr lang="en-US" dirty="0"/>
              <a:t> lies at 180° longitude (also referred to as 180°E), which is equivalent to -180° longitude (also referred to as 180°W), near the international date line. </a:t>
            </a:r>
          </a:p>
          <a:p>
            <a:pPr marL="0" indent="0">
              <a:lnSpc>
                <a:spcPct val="100000"/>
              </a:lnSpc>
              <a:spcBef>
                <a:spcPts val="500"/>
              </a:spcBef>
              <a:buNone/>
            </a:pPr>
            <a:r>
              <a:rPr lang="en-US" b="1" dirty="0"/>
              <a:t>Degrees latitude measure how far north or south a location lies</a:t>
            </a:r>
            <a:r>
              <a:rPr lang="en-US" dirty="0"/>
              <a:t>. The </a:t>
            </a:r>
            <a:r>
              <a:rPr lang="en-US" b="1" dirty="0"/>
              <a:t>equator</a:t>
            </a:r>
            <a:r>
              <a:rPr lang="en-US" dirty="0"/>
              <a:t> corresponds to 0° latitude, the </a:t>
            </a:r>
            <a:r>
              <a:rPr lang="en-US" b="1" dirty="0"/>
              <a:t>north pole </a:t>
            </a:r>
            <a:r>
              <a:rPr lang="en-US" dirty="0"/>
              <a:t>corresponds to 90° latitude (also referred to as 90°N), and the </a:t>
            </a:r>
            <a:r>
              <a:rPr lang="en-US" b="1" dirty="0"/>
              <a:t>south pole </a:t>
            </a:r>
            <a:r>
              <a:rPr lang="en-US" dirty="0"/>
              <a:t>corresponds to -90° latitude (also referred to as 90°S). Lines of equal latitude are referred to as </a:t>
            </a:r>
            <a:r>
              <a:rPr lang="en-US" b="1" dirty="0"/>
              <a:t>parallels</a:t>
            </a:r>
            <a:r>
              <a:rPr lang="en-US" dirty="0"/>
              <a:t>, since they run parallel to the equator. </a:t>
            </a:r>
          </a:p>
          <a:p>
            <a:pPr marL="0" indent="0">
              <a:lnSpc>
                <a:spcPct val="100000"/>
              </a:lnSpc>
              <a:spcBef>
                <a:spcPts val="500"/>
              </a:spcBef>
              <a:buNone/>
            </a:pPr>
            <a:r>
              <a:rPr lang="en-US" b="1" dirty="0"/>
              <a:t>All meridians have the same length</a:t>
            </a:r>
            <a:r>
              <a:rPr lang="en-US" dirty="0"/>
              <a:t>, corresponding to half of a great circle around the globe, whereas the length of parallels depends on their latitude (Figure 15.1). The </a:t>
            </a:r>
            <a:r>
              <a:rPr lang="en-US" b="1" dirty="0"/>
              <a:t>longest parallel is the equator,</a:t>
            </a:r>
            <a:r>
              <a:rPr lang="en-US" dirty="0"/>
              <a:t> at 0° latitude, and </a:t>
            </a:r>
            <a:r>
              <a:rPr lang="en-US" b="1" dirty="0"/>
              <a:t>the shortest parallels lie at the north and south poles</a:t>
            </a:r>
            <a:r>
              <a:rPr lang="en-US" dirty="0"/>
              <a:t>, 90°N and 90°S, and have length zero.</a:t>
            </a:r>
          </a:p>
        </p:txBody>
      </p:sp>
    </p:spTree>
    <p:extLst>
      <p:ext uri="{BB962C8B-B14F-4D97-AF65-F5344CB8AC3E}">
        <p14:creationId xmlns:p14="http://schemas.microsoft.com/office/powerpoint/2010/main" val="1319286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A316-2AEB-B048-B497-BACE9E8D7502}"/>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7426D8C-F246-7943-AC9F-D2F028CF5311}"/>
              </a:ext>
            </a:extLst>
          </p:cNvPr>
          <p:cNvSpPr>
            <a:spLocks noGrp="1"/>
          </p:cNvSpPr>
          <p:nvPr>
            <p:ph type="title"/>
          </p:nvPr>
        </p:nvSpPr>
        <p:spPr/>
        <p:txBody>
          <a:bodyPr/>
          <a:lstStyle/>
          <a:p>
            <a:r>
              <a:rPr lang="en-US" dirty="0"/>
              <a:t>Conformal or </a:t>
            </a:r>
            <a:r>
              <a:rPr lang="en-US" altLang="zh-CN" b="1" dirty="0"/>
              <a:t>equal-area  in map-making</a:t>
            </a:r>
            <a:endParaRPr lang="en-US" dirty="0"/>
          </a:p>
        </p:txBody>
      </p:sp>
      <p:sp>
        <p:nvSpPr>
          <p:cNvPr id="3" name="Content Placeholder 2">
            <a:extLst>
              <a:ext uri="{FF2B5EF4-FFF2-40B4-BE49-F238E27FC236}">
                <a16:creationId xmlns:a16="http://schemas.microsoft.com/office/drawing/2014/main" id="{F4C7F018-C87B-464B-83D3-7D6A15C3A18A}"/>
              </a:ext>
            </a:extLst>
          </p:cNvPr>
          <p:cNvSpPr>
            <a:spLocks noGrp="1"/>
          </p:cNvSpPr>
          <p:nvPr>
            <p:ph idx="1"/>
          </p:nvPr>
        </p:nvSpPr>
        <p:spPr>
          <a:xfrm>
            <a:off x="519702" y="1268016"/>
            <a:ext cx="5065528" cy="3778906"/>
          </a:xfrm>
        </p:spPr>
        <p:txBody>
          <a:bodyPr>
            <a:normAutofit fontScale="62500" lnSpcReduction="20000"/>
          </a:bodyPr>
          <a:lstStyle/>
          <a:p>
            <a:pPr marL="0" indent="0">
              <a:lnSpc>
                <a:spcPct val="100000"/>
              </a:lnSpc>
              <a:spcBef>
                <a:spcPts val="500"/>
              </a:spcBef>
              <a:buNone/>
            </a:pPr>
            <a:r>
              <a:rPr lang="en-US" dirty="0"/>
              <a:t>The challenge in map-making is that we need to take the spherical surface of the earth and flatten it out so we can display it on a map. This process, called </a:t>
            </a:r>
            <a:r>
              <a:rPr lang="en-US" b="1" dirty="0"/>
              <a:t>projection</a:t>
            </a:r>
            <a:r>
              <a:rPr lang="en-US" dirty="0"/>
              <a:t>, necessarily introduces </a:t>
            </a:r>
            <a:r>
              <a:rPr lang="en-US" b="1" dirty="0"/>
              <a:t>distortions</a:t>
            </a:r>
            <a:r>
              <a:rPr lang="en-US" dirty="0"/>
              <a:t>, because a curved surface cannot be projected exactly onto a flat surface. </a:t>
            </a:r>
          </a:p>
          <a:p>
            <a:pPr marL="0" indent="0">
              <a:lnSpc>
                <a:spcPct val="100000"/>
              </a:lnSpc>
              <a:spcBef>
                <a:spcPts val="500"/>
              </a:spcBef>
              <a:buNone/>
            </a:pPr>
            <a:r>
              <a:rPr lang="en-US" dirty="0"/>
              <a:t>Specifically, the projection can preserve either angles or areas but not both. A projection that does the former is called </a:t>
            </a:r>
            <a:r>
              <a:rPr lang="en-US" b="1" dirty="0"/>
              <a:t>conformal</a:t>
            </a:r>
            <a:r>
              <a:rPr lang="en-US" dirty="0"/>
              <a:t> and a projection that does the latter is called </a:t>
            </a:r>
            <a:r>
              <a:rPr lang="en-US" b="1" dirty="0"/>
              <a:t>equal-area</a:t>
            </a:r>
            <a:r>
              <a:rPr lang="en-US" dirty="0"/>
              <a:t>. </a:t>
            </a:r>
          </a:p>
          <a:p>
            <a:pPr marL="0" indent="0">
              <a:lnSpc>
                <a:spcPct val="100000"/>
              </a:lnSpc>
              <a:spcBef>
                <a:spcPts val="500"/>
              </a:spcBef>
              <a:buNone/>
            </a:pPr>
            <a:r>
              <a:rPr lang="en-US" dirty="0"/>
              <a:t>Other projections may preserve neither angles nor areas but instead preserve other quantities of interest, such as distances to some reference point or line. Finally, </a:t>
            </a:r>
            <a:r>
              <a:rPr lang="en-US" b="1" dirty="0"/>
              <a:t>some projections attempt to strike a compromise between preserving angles and areas.</a:t>
            </a:r>
            <a:r>
              <a:rPr lang="en-US" dirty="0"/>
              <a:t> These compromise projections are frequently used to display the entire world in an aesthetically pleasing manner, and they accept some amount of both angular and area distortion (Figure 3.11). </a:t>
            </a:r>
          </a:p>
          <a:p>
            <a:pPr marL="0" indent="0">
              <a:lnSpc>
                <a:spcPct val="100000"/>
              </a:lnSpc>
              <a:spcBef>
                <a:spcPts val="500"/>
              </a:spcBef>
              <a:buNone/>
            </a:pPr>
            <a:r>
              <a:rPr lang="en-US" sz="1800" dirty="0"/>
              <a:t>To systematize and keep track of different ways of projecting parts or all of the earth for specific maps, various standards bodies and organizations, such as the EPSG (European Petroleum Survey Group) or the ESRI (Environmental Systems Research Institute), maintain registries of projections. For example, EPSG:4326 represents unprojected longitude and latitude values in the WGS 84 coordinate system used by GPS. Several websites provide convenient access to these registered projections, including http://spatialreference.org/ and https://epsg.io/.</a:t>
            </a:r>
          </a:p>
        </p:txBody>
      </p:sp>
      <p:grpSp>
        <p:nvGrpSpPr>
          <p:cNvPr id="11" name="组合 10">
            <a:extLst>
              <a:ext uri="{FF2B5EF4-FFF2-40B4-BE49-F238E27FC236}">
                <a16:creationId xmlns:a16="http://schemas.microsoft.com/office/drawing/2014/main" id="{C6F2FBE4-B19A-6CCB-12C3-9237127F11B2}"/>
              </a:ext>
            </a:extLst>
          </p:cNvPr>
          <p:cNvGrpSpPr/>
          <p:nvPr/>
        </p:nvGrpSpPr>
        <p:grpSpPr>
          <a:xfrm>
            <a:off x="5633618" y="1396409"/>
            <a:ext cx="3382792" cy="3530569"/>
            <a:chOff x="5633618" y="1396409"/>
            <a:chExt cx="3382792" cy="3530569"/>
          </a:xfrm>
        </p:grpSpPr>
        <p:pic>
          <p:nvPicPr>
            <p:cNvPr id="6" name="图片 5">
              <a:extLst>
                <a:ext uri="{FF2B5EF4-FFF2-40B4-BE49-F238E27FC236}">
                  <a16:creationId xmlns:a16="http://schemas.microsoft.com/office/drawing/2014/main" id="{7C18D97D-092E-9B1C-54DC-99DB1423E530}"/>
                </a:ext>
              </a:extLst>
            </p:cNvPr>
            <p:cNvPicPr>
              <a:picLocks noChangeAspect="1"/>
            </p:cNvPicPr>
            <p:nvPr/>
          </p:nvPicPr>
          <p:blipFill>
            <a:blip r:embed="rId3"/>
            <a:stretch>
              <a:fillRect/>
            </a:stretch>
          </p:blipFill>
          <p:spPr>
            <a:xfrm>
              <a:off x="5633618" y="1396409"/>
              <a:ext cx="3382792" cy="2134160"/>
            </a:xfrm>
            <a:prstGeom prst="rect">
              <a:avLst/>
            </a:prstGeom>
          </p:spPr>
        </p:pic>
        <p:sp>
          <p:nvSpPr>
            <p:cNvPr id="10" name="文本框 9">
              <a:extLst>
                <a:ext uri="{FF2B5EF4-FFF2-40B4-BE49-F238E27FC236}">
                  <a16:creationId xmlns:a16="http://schemas.microsoft.com/office/drawing/2014/main" id="{6474E425-E7F2-ED4C-131E-A7029B7B9866}"/>
                </a:ext>
              </a:extLst>
            </p:cNvPr>
            <p:cNvSpPr txBox="1"/>
            <p:nvPr/>
          </p:nvSpPr>
          <p:spPr>
            <a:xfrm>
              <a:off x="5667154" y="3603539"/>
              <a:ext cx="3349256" cy="1323439"/>
            </a:xfrm>
            <a:prstGeom prst="rect">
              <a:avLst/>
            </a:prstGeom>
            <a:noFill/>
          </p:spPr>
          <p:txBody>
            <a:bodyPr wrap="square">
              <a:spAutoFit/>
            </a:bodyPr>
            <a:lstStyle/>
            <a:p>
              <a:r>
                <a:rPr lang="en-US" altLang="zh-CN" sz="800" dirty="0"/>
                <a:t>Figure 3.11: Map of the world, shown in </a:t>
              </a:r>
              <a:r>
                <a:rPr lang="en-US" altLang="zh-CN" sz="800" b="1" dirty="0"/>
                <a:t>four different projections</a:t>
              </a:r>
              <a:r>
                <a:rPr lang="en-US" altLang="zh-CN" sz="800" dirty="0"/>
                <a:t>. The Cartesian longitude and latitude system maps the longitude and latitude of each location onto a regular Cartesian coordinate system. This mapping causes substantial distortions in both areas and angles relative to their true values on the 3D globe. The interrupted Goode homolosine projection perfectly represents true surface areas, at the cost of dividing some land masses into separate pieces, most notably Greenland and Antarctica. The Robinson projection and the Winkel </a:t>
              </a:r>
              <a:r>
                <a:rPr lang="en-US" altLang="zh-CN" sz="800" dirty="0" err="1"/>
                <a:t>tripel</a:t>
              </a:r>
              <a:r>
                <a:rPr lang="en-US" altLang="zh-CN" sz="800" dirty="0"/>
                <a:t> projection both strike a balance between angular and area distortions, and they are commonly used for maps of the entire globe.</a:t>
              </a:r>
              <a:endParaRPr lang="zh-CN" altLang="en-US" sz="800" dirty="0"/>
            </a:p>
          </p:txBody>
        </p:sp>
      </p:grpSp>
    </p:spTree>
    <p:extLst>
      <p:ext uri="{BB962C8B-B14F-4D97-AF65-F5344CB8AC3E}">
        <p14:creationId xmlns:p14="http://schemas.microsoft.com/office/powerpoint/2010/main" val="637069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A316-2AEB-B048-B497-BACE9E8D7502}"/>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7426D8C-F246-7943-AC9F-D2F028CF5311}"/>
              </a:ext>
            </a:extLst>
          </p:cNvPr>
          <p:cNvSpPr>
            <a:spLocks noGrp="1"/>
          </p:cNvSpPr>
          <p:nvPr>
            <p:ph type="title"/>
          </p:nvPr>
        </p:nvSpPr>
        <p:spPr/>
        <p:txBody>
          <a:bodyPr>
            <a:normAutofit fontScale="90000"/>
          </a:bodyPr>
          <a:lstStyle/>
          <a:p>
            <a:r>
              <a:rPr lang="en-US" altLang="zh-CN" dirty="0"/>
              <a:t>Conformal projection —— Mercator projection</a:t>
            </a:r>
            <a:endParaRPr lang="en-US" dirty="0"/>
          </a:p>
        </p:txBody>
      </p:sp>
      <p:sp>
        <p:nvSpPr>
          <p:cNvPr id="3" name="Content Placeholder 2">
            <a:extLst>
              <a:ext uri="{FF2B5EF4-FFF2-40B4-BE49-F238E27FC236}">
                <a16:creationId xmlns:a16="http://schemas.microsoft.com/office/drawing/2014/main" id="{F4C7F018-C87B-464B-83D3-7D6A15C3A18A}"/>
              </a:ext>
            </a:extLst>
          </p:cNvPr>
          <p:cNvSpPr>
            <a:spLocks noGrp="1"/>
          </p:cNvSpPr>
          <p:nvPr>
            <p:ph idx="1"/>
          </p:nvPr>
        </p:nvSpPr>
        <p:spPr>
          <a:xfrm>
            <a:off x="628650" y="1268014"/>
            <a:ext cx="4333574" cy="3800171"/>
          </a:xfrm>
        </p:spPr>
        <p:txBody>
          <a:bodyPr>
            <a:normAutofit fontScale="77500" lnSpcReduction="20000"/>
          </a:bodyPr>
          <a:lstStyle/>
          <a:p>
            <a:pPr marL="0" indent="0">
              <a:lnSpc>
                <a:spcPct val="100000"/>
              </a:lnSpc>
              <a:spcBef>
                <a:spcPts val="500"/>
              </a:spcBef>
              <a:buNone/>
            </a:pPr>
            <a:r>
              <a:rPr lang="en-US" dirty="0"/>
              <a:t>One of the earliest map projections in use, the </a:t>
            </a:r>
            <a:r>
              <a:rPr lang="en-US" b="1" dirty="0"/>
              <a:t>Mercator projection</a:t>
            </a:r>
            <a:r>
              <a:rPr lang="en-US" dirty="0"/>
              <a:t>, was developed in the 16th century for nautical navigation. It is a </a:t>
            </a:r>
            <a:r>
              <a:rPr lang="en-US" b="1" dirty="0"/>
              <a:t>conformal projection </a:t>
            </a:r>
            <a:r>
              <a:rPr lang="en-US" dirty="0"/>
              <a:t>that accurately represents shapes but </a:t>
            </a:r>
            <a:r>
              <a:rPr lang="en-US" b="1" dirty="0"/>
              <a:t>introduces severe area distortions near the poles</a:t>
            </a:r>
            <a:r>
              <a:rPr lang="en-US" dirty="0"/>
              <a:t> (Figure 15.2). </a:t>
            </a:r>
          </a:p>
          <a:p>
            <a:pPr marL="0" indent="0">
              <a:lnSpc>
                <a:spcPct val="100000"/>
              </a:lnSpc>
              <a:spcBef>
                <a:spcPts val="500"/>
              </a:spcBef>
              <a:buNone/>
            </a:pPr>
            <a:r>
              <a:rPr lang="en-US" dirty="0"/>
              <a:t>The Mercator projection maps the globe onto a cylinder and then unrolls the cylinder to arrive at a rectangular map. </a:t>
            </a:r>
          </a:p>
          <a:p>
            <a:pPr marL="0" indent="0">
              <a:lnSpc>
                <a:spcPct val="100000"/>
              </a:lnSpc>
              <a:spcBef>
                <a:spcPts val="500"/>
              </a:spcBef>
              <a:buNone/>
            </a:pPr>
            <a:r>
              <a:rPr lang="en-US" dirty="0"/>
              <a:t>Meridians in this projection are evenly spaced vertical lines, whereas </a:t>
            </a:r>
            <a:r>
              <a:rPr lang="en-US" b="1" dirty="0"/>
              <a:t>parallels</a:t>
            </a:r>
            <a:r>
              <a:rPr lang="en-US" dirty="0"/>
              <a:t> are horizontal lines whose </a:t>
            </a:r>
            <a:r>
              <a:rPr lang="en-US" b="1" dirty="0"/>
              <a:t>spacing increases the further we move away from the equator </a:t>
            </a:r>
            <a:r>
              <a:rPr lang="en-US" dirty="0"/>
              <a:t>(Figure 15.2). The spacing between parallels increases in proportion to the extent to which they have to be stretched closer to the poles to keep meridians perfectly vertical.</a:t>
            </a:r>
          </a:p>
        </p:txBody>
      </p:sp>
      <p:grpSp>
        <p:nvGrpSpPr>
          <p:cNvPr id="11" name="组合 10">
            <a:extLst>
              <a:ext uri="{FF2B5EF4-FFF2-40B4-BE49-F238E27FC236}">
                <a16:creationId xmlns:a16="http://schemas.microsoft.com/office/drawing/2014/main" id="{3BE31705-8940-367B-3F4C-DE8156432689}"/>
              </a:ext>
            </a:extLst>
          </p:cNvPr>
          <p:cNvGrpSpPr/>
          <p:nvPr/>
        </p:nvGrpSpPr>
        <p:grpSpPr>
          <a:xfrm>
            <a:off x="4919330" y="1152337"/>
            <a:ext cx="4224670" cy="3979788"/>
            <a:chOff x="4919330" y="1152337"/>
            <a:chExt cx="4224670" cy="3979788"/>
          </a:xfrm>
        </p:grpSpPr>
        <p:pic>
          <p:nvPicPr>
            <p:cNvPr id="6" name="图片 5">
              <a:extLst>
                <a:ext uri="{FF2B5EF4-FFF2-40B4-BE49-F238E27FC236}">
                  <a16:creationId xmlns:a16="http://schemas.microsoft.com/office/drawing/2014/main" id="{9C16FC8D-3B9D-F44F-68F2-36F7CF748768}"/>
                </a:ext>
              </a:extLst>
            </p:cNvPr>
            <p:cNvPicPr>
              <a:picLocks noChangeAspect="1"/>
            </p:cNvPicPr>
            <p:nvPr/>
          </p:nvPicPr>
          <p:blipFill>
            <a:blip r:embed="rId3"/>
            <a:stretch>
              <a:fillRect/>
            </a:stretch>
          </p:blipFill>
          <p:spPr>
            <a:xfrm>
              <a:off x="5276549" y="1152337"/>
              <a:ext cx="3302437" cy="3090583"/>
            </a:xfrm>
            <a:prstGeom prst="rect">
              <a:avLst/>
            </a:prstGeom>
          </p:spPr>
        </p:pic>
        <p:sp>
          <p:nvSpPr>
            <p:cNvPr id="10" name="文本框 9">
              <a:extLst>
                <a:ext uri="{FF2B5EF4-FFF2-40B4-BE49-F238E27FC236}">
                  <a16:creationId xmlns:a16="http://schemas.microsoft.com/office/drawing/2014/main" id="{B5C56C32-D638-FFF4-6A88-626B8E23CCDA}"/>
                </a:ext>
              </a:extLst>
            </p:cNvPr>
            <p:cNvSpPr txBox="1"/>
            <p:nvPr/>
          </p:nvSpPr>
          <p:spPr>
            <a:xfrm>
              <a:off x="4919330" y="4208795"/>
              <a:ext cx="4224670" cy="923330"/>
            </a:xfrm>
            <a:prstGeom prst="rect">
              <a:avLst/>
            </a:prstGeom>
            <a:noFill/>
          </p:spPr>
          <p:txBody>
            <a:bodyPr wrap="square">
              <a:spAutoFit/>
            </a:bodyPr>
            <a:lstStyle/>
            <a:p>
              <a:r>
                <a:rPr lang="en-US" altLang="zh-CN" sz="900" dirty="0"/>
                <a:t>Figure 15.2: Mercator projection of the world. In this projection, parallels are straight horizontal lines and meridians are straight vertical lines. It is a conformal projection preserving local angles, but it introduces </a:t>
              </a:r>
              <a:r>
                <a:rPr lang="en-US" altLang="zh-CN" sz="900" b="1" dirty="0"/>
                <a:t>severe distortions </a:t>
              </a:r>
              <a:r>
                <a:rPr lang="en-US" altLang="zh-CN" sz="900" dirty="0"/>
                <a:t>in areas near the poles. For example, </a:t>
              </a:r>
              <a:r>
                <a:rPr lang="en-US" altLang="zh-CN" sz="900" b="1" dirty="0"/>
                <a:t>Greenland appears to be bigger than Africa in this projection, when in reality Africa is fourteen times bigger than Greenland </a:t>
              </a:r>
              <a:r>
                <a:rPr lang="en-US" altLang="zh-CN" sz="900" dirty="0"/>
                <a:t>(see Figures 15.1 and 15.3).</a:t>
              </a:r>
              <a:endParaRPr lang="zh-CN" altLang="en-US" sz="900" dirty="0"/>
            </a:p>
          </p:txBody>
        </p:sp>
      </p:grpSp>
    </p:spTree>
    <p:extLst>
      <p:ext uri="{BB962C8B-B14F-4D97-AF65-F5344CB8AC3E}">
        <p14:creationId xmlns:p14="http://schemas.microsoft.com/office/powerpoint/2010/main" val="2937188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A316-2AEB-B048-B497-BACE9E8D7502}"/>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7426D8C-F246-7943-AC9F-D2F028CF5311}"/>
              </a:ext>
            </a:extLst>
          </p:cNvPr>
          <p:cNvSpPr>
            <a:spLocks noGrp="1"/>
          </p:cNvSpPr>
          <p:nvPr>
            <p:ph type="title"/>
          </p:nvPr>
        </p:nvSpPr>
        <p:spPr/>
        <p:txBody>
          <a:bodyPr>
            <a:noAutofit/>
          </a:bodyPr>
          <a:lstStyle/>
          <a:p>
            <a:r>
              <a:rPr lang="en-US" altLang="zh-CN" sz="2500" dirty="0"/>
              <a:t>variants of Mercator projection continue to live on</a:t>
            </a:r>
            <a:endParaRPr lang="en-US" sz="2500" dirty="0"/>
          </a:p>
        </p:txBody>
      </p:sp>
      <p:sp>
        <p:nvSpPr>
          <p:cNvPr id="3" name="Content Placeholder 2">
            <a:extLst>
              <a:ext uri="{FF2B5EF4-FFF2-40B4-BE49-F238E27FC236}">
                <a16:creationId xmlns:a16="http://schemas.microsoft.com/office/drawing/2014/main" id="{F4C7F018-C87B-464B-83D3-7D6A15C3A18A}"/>
              </a:ext>
            </a:extLst>
          </p:cNvPr>
          <p:cNvSpPr>
            <a:spLocks noGrp="1"/>
          </p:cNvSpPr>
          <p:nvPr>
            <p:ph idx="1"/>
          </p:nvPr>
        </p:nvSpPr>
        <p:spPr/>
        <p:txBody>
          <a:bodyPr/>
          <a:lstStyle/>
          <a:p>
            <a:pPr marL="0" indent="0">
              <a:buNone/>
            </a:pPr>
            <a:r>
              <a:rPr lang="en-US" dirty="0"/>
              <a:t>Because of the severe area distortions it produces, the Mercator projection has fallen out of favor for maps of the entire world.</a:t>
            </a:r>
          </a:p>
          <a:p>
            <a:pPr marL="0" indent="0">
              <a:buNone/>
            </a:pPr>
            <a:r>
              <a:rPr lang="en-US" dirty="0"/>
              <a:t> However, variants of this projection continue to live on. For example, the transverse Mercator projection </a:t>
            </a:r>
            <a:r>
              <a:rPr lang="en-US" b="1" dirty="0"/>
              <a:t>is routinely used for large-scale maps </a:t>
            </a:r>
            <a:r>
              <a:rPr lang="en-US" dirty="0"/>
              <a:t>that show moderately small areas (spanning less than a few degrees in longitude) at large magnification.</a:t>
            </a:r>
          </a:p>
          <a:p>
            <a:pPr marL="0" indent="0">
              <a:buNone/>
            </a:pPr>
            <a:r>
              <a:rPr lang="en-US" dirty="0"/>
              <a:t> Another variant,</a:t>
            </a:r>
            <a:r>
              <a:rPr lang="en-US" b="1" dirty="0"/>
              <a:t> the web Mercator projection</a:t>
            </a:r>
            <a:r>
              <a:rPr lang="en-US" dirty="0"/>
              <a:t>, was introduced by Google for Google Maps and is used by several online mapping applications.</a:t>
            </a:r>
          </a:p>
        </p:txBody>
      </p:sp>
    </p:spTree>
    <p:extLst>
      <p:ext uri="{BB962C8B-B14F-4D97-AF65-F5344CB8AC3E}">
        <p14:creationId xmlns:p14="http://schemas.microsoft.com/office/powerpoint/2010/main" val="1073103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BAA316-2AEB-B048-B497-BACE9E8D7502}"/>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D7426D8C-F246-7943-AC9F-D2F028CF5311}"/>
              </a:ext>
            </a:extLst>
          </p:cNvPr>
          <p:cNvSpPr>
            <a:spLocks noGrp="1"/>
          </p:cNvSpPr>
          <p:nvPr>
            <p:ph type="title"/>
          </p:nvPr>
        </p:nvSpPr>
        <p:spPr/>
        <p:txBody>
          <a:bodyPr>
            <a:normAutofit fontScale="90000"/>
          </a:bodyPr>
          <a:lstStyle/>
          <a:p>
            <a:r>
              <a:rPr lang="en-US" dirty="0"/>
              <a:t>Goode homolosine </a:t>
            </a:r>
            <a:r>
              <a:rPr lang="en-US" altLang="zh-CN" dirty="0"/>
              <a:t>—— preserve areas and approximately preserve angles</a:t>
            </a:r>
            <a:endParaRPr lang="en-US" dirty="0"/>
          </a:p>
        </p:txBody>
      </p:sp>
      <p:sp>
        <p:nvSpPr>
          <p:cNvPr id="3" name="Content Placeholder 2">
            <a:extLst>
              <a:ext uri="{FF2B5EF4-FFF2-40B4-BE49-F238E27FC236}">
                <a16:creationId xmlns:a16="http://schemas.microsoft.com/office/drawing/2014/main" id="{F4C7F018-C87B-464B-83D3-7D6A15C3A18A}"/>
              </a:ext>
            </a:extLst>
          </p:cNvPr>
          <p:cNvSpPr>
            <a:spLocks noGrp="1"/>
          </p:cNvSpPr>
          <p:nvPr>
            <p:ph idx="1"/>
          </p:nvPr>
        </p:nvSpPr>
        <p:spPr>
          <a:xfrm>
            <a:off x="628650" y="1369219"/>
            <a:ext cx="4347387" cy="3670614"/>
          </a:xfrm>
        </p:spPr>
        <p:txBody>
          <a:bodyPr>
            <a:normAutofit fontScale="70000" lnSpcReduction="20000"/>
          </a:bodyPr>
          <a:lstStyle/>
          <a:p>
            <a:pPr marL="0" indent="0">
              <a:lnSpc>
                <a:spcPct val="100000"/>
              </a:lnSpc>
              <a:spcBef>
                <a:spcPts val="500"/>
              </a:spcBef>
              <a:buNone/>
            </a:pPr>
            <a:r>
              <a:rPr lang="en-US" dirty="0"/>
              <a:t>A whole-world projection that is perfectly </a:t>
            </a:r>
            <a:r>
              <a:rPr lang="en-US" b="1" dirty="0"/>
              <a:t>area-preserving</a:t>
            </a:r>
            <a:r>
              <a:rPr lang="en-US" dirty="0"/>
              <a:t> is the </a:t>
            </a:r>
            <a:r>
              <a:rPr lang="en-US" b="1" dirty="0"/>
              <a:t>Goode homolosine </a:t>
            </a:r>
            <a:r>
              <a:rPr lang="en-US" dirty="0"/>
              <a:t>(Figure 15.3). </a:t>
            </a:r>
          </a:p>
          <a:p>
            <a:pPr marL="0" indent="0">
              <a:lnSpc>
                <a:spcPct val="100000"/>
              </a:lnSpc>
              <a:spcBef>
                <a:spcPts val="500"/>
              </a:spcBef>
              <a:buNone/>
            </a:pPr>
            <a:r>
              <a:rPr lang="en-US" dirty="0"/>
              <a:t>It is usually shown in its interrupted form, which has </a:t>
            </a:r>
            <a:r>
              <a:rPr lang="en-US" b="1" dirty="0"/>
              <a:t>one cut </a:t>
            </a:r>
            <a:r>
              <a:rPr lang="en-US" dirty="0"/>
              <a:t>in the northern hemisphere and </a:t>
            </a:r>
            <a:r>
              <a:rPr lang="en-US" b="1" dirty="0"/>
              <a:t>three cuts</a:t>
            </a:r>
            <a:r>
              <a:rPr lang="en-US" dirty="0"/>
              <a:t> in the southern hemisphere, carefully chosen so they </a:t>
            </a:r>
            <a:r>
              <a:rPr lang="en-US" b="1" dirty="0"/>
              <a:t>don’t interrupt major land masses </a:t>
            </a:r>
            <a:r>
              <a:rPr lang="en-US" dirty="0"/>
              <a:t>(Figure 15.3). </a:t>
            </a:r>
          </a:p>
          <a:p>
            <a:pPr marL="0" indent="0">
              <a:lnSpc>
                <a:spcPct val="100000"/>
              </a:lnSpc>
              <a:spcBef>
                <a:spcPts val="500"/>
              </a:spcBef>
              <a:buNone/>
            </a:pPr>
            <a:r>
              <a:rPr lang="en-US" dirty="0"/>
              <a:t>The cuts allow the projection to both preserve areas and approximately preserve angles, at the cost of non-contiguous oceans, a cut through the middle of Greenland, and several cuts through Antarctica. </a:t>
            </a:r>
          </a:p>
          <a:p>
            <a:pPr marL="0" indent="0">
              <a:lnSpc>
                <a:spcPct val="100000"/>
              </a:lnSpc>
              <a:spcBef>
                <a:spcPts val="500"/>
              </a:spcBef>
              <a:buNone/>
            </a:pPr>
            <a:r>
              <a:rPr lang="en-US" dirty="0"/>
              <a:t>While the interrupted Goode homolosine has an unusual aesthetic and a strange name, </a:t>
            </a:r>
            <a:r>
              <a:rPr lang="en-US" b="1" dirty="0"/>
              <a:t>it is a good choice for mapping applications that require accurate reproduction of areas on a global scale.</a:t>
            </a:r>
          </a:p>
        </p:txBody>
      </p:sp>
      <p:grpSp>
        <p:nvGrpSpPr>
          <p:cNvPr id="11" name="组合 10">
            <a:extLst>
              <a:ext uri="{FF2B5EF4-FFF2-40B4-BE49-F238E27FC236}">
                <a16:creationId xmlns:a16="http://schemas.microsoft.com/office/drawing/2014/main" id="{5EFF92A4-1143-3371-6182-21CF56AA58FA}"/>
              </a:ext>
            </a:extLst>
          </p:cNvPr>
          <p:cNvGrpSpPr/>
          <p:nvPr/>
        </p:nvGrpSpPr>
        <p:grpSpPr>
          <a:xfrm>
            <a:off x="5100463" y="1843367"/>
            <a:ext cx="3811867" cy="2490838"/>
            <a:chOff x="5100463" y="1658679"/>
            <a:chExt cx="3811867" cy="2490838"/>
          </a:xfrm>
        </p:grpSpPr>
        <p:pic>
          <p:nvPicPr>
            <p:cNvPr id="6" name="图片 5">
              <a:extLst>
                <a:ext uri="{FF2B5EF4-FFF2-40B4-BE49-F238E27FC236}">
                  <a16:creationId xmlns:a16="http://schemas.microsoft.com/office/drawing/2014/main" id="{6A43D17F-2F2F-1480-59F9-7073E5EC0F3F}"/>
                </a:ext>
              </a:extLst>
            </p:cNvPr>
            <p:cNvPicPr>
              <a:picLocks noChangeAspect="1"/>
            </p:cNvPicPr>
            <p:nvPr/>
          </p:nvPicPr>
          <p:blipFill>
            <a:blip r:embed="rId3"/>
            <a:stretch>
              <a:fillRect/>
            </a:stretch>
          </p:blipFill>
          <p:spPr>
            <a:xfrm>
              <a:off x="5100463" y="1658679"/>
              <a:ext cx="3704623" cy="1704864"/>
            </a:xfrm>
            <a:prstGeom prst="rect">
              <a:avLst/>
            </a:prstGeom>
          </p:spPr>
        </p:pic>
        <p:sp>
          <p:nvSpPr>
            <p:cNvPr id="10" name="文本框 9">
              <a:extLst>
                <a:ext uri="{FF2B5EF4-FFF2-40B4-BE49-F238E27FC236}">
                  <a16:creationId xmlns:a16="http://schemas.microsoft.com/office/drawing/2014/main" id="{CA4ADE33-5442-E9DB-9E0F-FA5EBE34A206}"/>
                </a:ext>
              </a:extLst>
            </p:cNvPr>
            <p:cNvSpPr txBox="1"/>
            <p:nvPr/>
          </p:nvSpPr>
          <p:spPr>
            <a:xfrm>
              <a:off x="5207707" y="3503186"/>
              <a:ext cx="3704623" cy="646331"/>
            </a:xfrm>
            <a:prstGeom prst="rect">
              <a:avLst/>
            </a:prstGeom>
            <a:noFill/>
          </p:spPr>
          <p:txBody>
            <a:bodyPr wrap="square">
              <a:spAutoFit/>
            </a:bodyPr>
            <a:lstStyle/>
            <a:p>
              <a:r>
                <a:rPr lang="en-US" altLang="zh-CN" sz="900" dirty="0"/>
                <a:t>Figure 15.3: Interrupted Goode homolosine projection of the world. This projection accurately preserves areas while minimizing angular distortions, at the cost of showing oceans and some land masses (Greenland, Antarctica) in a non-contiguous way.</a:t>
              </a:r>
              <a:endParaRPr lang="zh-CN" altLang="en-US" sz="900" dirty="0"/>
            </a:p>
          </p:txBody>
        </p:sp>
      </p:grpSp>
    </p:spTree>
    <p:extLst>
      <p:ext uri="{BB962C8B-B14F-4D97-AF65-F5344CB8AC3E}">
        <p14:creationId xmlns:p14="http://schemas.microsoft.com/office/powerpoint/2010/main" val="265617299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{59DB9003-08C6-A44B-B374-62BE413F1DB3}tf16401378</Template>
  <TotalTime>8775</TotalTime>
  <Words>4767</Words>
  <Application>Microsoft Office PowerPoint</Application>
  <PresentationFormat>全屏显示(16:9)</PresentationFormat>
  <Paragraphs>116</Paragraphs>
  <Slides>26</Slides>
  <Notes>1</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26</vt:i4>
      </vt:variant>
    </vt:vector>
  </HeadingPairs>
  <TitlesOfParts>
    <vt:vector size="30" baseType="lpstr">
      <vt:lpstr>等线</vt:lpstr>
      <vt:lpstr>Arial</vt:lpstr>
      <vt:lpstr>Wingdings</vt:lpstr>
      <vt:lpstr>Office Theme</vt:lpstr>
      <vt:lpstr>15 Visualizing geospatial data</vt:lpstr>
      <vt:lpstr>15 Visualizing geospatial data</vt:lpstr>
      <vt:lpstr>Challenge and technology</vt:lpstr>
      <vt:lpstr>15.1 Projections —— reference system of globe</vt:lpstr>
      <vt:lpstr>Longitude and latitude</vt:lpstr>
      <vt:lpstr>Conformal or equal-area  in map-making</vt:lpstr>
      <vt:lpstr>Conformal projection —— Mercator projection</vt:lpstr>
      <vt:lpstr>variants of Mercator projection continue to live on</vt:lpstr>
      <vt:lpstr>Goode homolosine —— preserve areas and approximately preserve angles</vt:lpstr>
      <vt:lpstr>Trouble of individual countries</vt:lpstr>
      <vt:lpstr>Albers projection of all 50 states</vt:lpstr>
      <vt:lpstr>Addressing empty space of Figure 15.5</vt:lpstr>
      <vt:lpstr>Just move Alaska in Figure 15.5</vt:lpstr>
      <vt:lpstr>15.2 Layers</vt:lpstr>
      <vt:lpstr>layers of Figure 15.8</vt:lpstr>
      <vt:lpstr>A zoomed-in view of “Shiloh Wind Farm”</vt:lpstr>
      <vt:lpstr>15.3 Choropleth mapping</vt:lpstr>
      <vt:lpstr>Dark background</vt:lpstr>
      <vt:lpstr>choropleths colored according to some quantity that is not a density</vt:lpstr>
      <vt:lpstr>Diverging color scale</vt:lpstr>
      <vt:lpstr>Map at the state level</vt:lpstr>
      <vt:lpstr>15.4 Cartograms</vt:lpstr>
      <vt:lpstr>Cartogram heatmap</vt:lpstr>
      <vt:lpstr>More complex cartograms</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DiMercurio, Kyrstin</dc:creator>
  <cp:lastModifiedBy>李 阳</cp:lastModifiedBy>
  <cp:revision>52</cp:revision>
  <cp:lastPrinted>2020-08-31T13:00:47Z</cp:lastPrinted>
  <dcterms:created xsi:type="dcterms:W3CDTF">2019-11-06T18:18:56Z</dcterms:created>
  <dcterms:modified xsi:type="dcterms:W3CDTF">2023-08-09T10:18:05Z</dcterms:modified>
</cp:coreProperties>
</file>